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1" r:id="rId6"/>
    <p:sldId id="262" r:id="rId7"/>
    <p:sldId id="264" r:id="rId8"/>
    <p:sldId id="265" r:id="rId9"/>
    <p:sldId id="267"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0000"/>
    <a:srgbClr val="AC0000"/>
    <a:srgbClr val="8A0000"/>
    <a:srgbClr val="9E0000"/>
    <a:srgbClr val="157FFF"/>
    <a:srgbClr val="F7E289"/>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0.17647" units="1/cm"/>
          <inkml:channelProperty channel="Y" name="resolution" value="40.42105" units="1/cm"/>
        </inkml:channelProperties>
      </inkml:inkSource>
      <inkml:timestamp xml:id="ts0" timeString="2018-03-18T12:24:27.231"/>
    </inkml:context>
    <inkml:brush xml:id="br0">
      <inkml:brushProperty name="width" value="0.05292" units="cm"/>
      <inkml:brushProperty name="height" value="0.05292" units="cm"/>
      <inkml:brushProperty name="color" value="#FF0000"/>
    </inkml:brush>
  </inkml:definitions>
  <inkml:trace contextRef="#ctx0" brushRef="#br0">1166 2257,'50'0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AF87B-33B4-4EDC-9BBC-9EB409271357}" type="datetimeFigureOut">
              <a:rPr lang="el-GR" smtClean="0"/>
              <a:t>19/3/2018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BAB13-2793-4677-AE25-B1CDB5714E23}" type="slidenum">
              <a:rPr lang="el-GR" smtClean="0"/>
              <a:t>‹#›</a:t>
            </a:fld>
            <a:endParaRPr lang="el-GR"/>
          </a:p>
        </p:txBody>
      </p:sp>
    </p:spTree>
    <p:extLst>
      <p:ext uri="{BB962C8B-B14F-4D97-AF65-F5344CB8AC3E}">
        <p14:creationId xmlns:p14="http://schemas.microsoft.com/office/powerpoint/2010/main" val="143185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17BAB13-2793-4677-AE25-B1CDB5714E23}" type="slidenum">
              <a:rPr lang="el-GR" smtClean="0"/>
              <a:t>5</a:t>
            </a:fld>
            <a:endParaRPr lang="el-GR"/>
          </a:p>
        </p:txBody>
      </p:sp>
    </p:spTree>
    <p:extLst>
      <p:ext uri="{BB962C8B-B14F-4D97-AF65-F5344CB8AC3E}">
        <p14:creationId xmlns:p14="http://schemas.microsoft.com/office/powerpoint/2010/main" val="343467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527605"/>
            <a:ext cx="8551480" cy="763525"/>
          </a:xfrm>
          <a:effectLst/>
        </p:spPr>
        <p:txBody>
          <a:bodyPr>
            <a:normAutofit/>
          </a:bodyPr>
          <a:lstStyle>
            <a:lvl1pPr algn="l">
              <a:defRPr sz="3600">
                <a:solidFill>
                  <a:schemeClr val="bg2">
                    <a:lumMod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1291130"/>
            <a:ext cx="6400800" cy="610819"/>
          </a:xfrm>
        </p:spPr>
        <p:txBody>
          <a:bodyPr>
            <a:normAutofit/>
          </a:bodyPr>
          <a:lstStyle>
            <a:lvl1pPr marL="0" indent="0" algn="l">
              <a:buNone/>
              <a:defRPr sz="26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527605"/>
            <a:ext cx="6566315" cy="61082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69" y="1596540"/>
            <a:ext cx="8093365" cy="458115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398775" cy="532180"/>
          </a:xfrm>
        </p:spPr>
        <p:txBody>
          <a:bodyPr>
            <a:normAutofit/>
          </a:bodyPr>
          <a:lstStyle>
            <a:lvl1pPr algn="l">
              <a:defRPr sz="3600">
                <a:solidFill>
                  <a:schemeClr val="bg2">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443834"/>
            <a:ext cx="4123035" cy="620719"/>
          </a:xfrm>
        </p:spPr>
        <p:txBody>
          <a:bodyPr anchor="b"/>
          <a:lstStyle>
            <a:lvl1pPr marL="0" indent="0">
              <a:buNone/>
              <a:defRPr sz="2400" b="1"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1443834"/>
            <a:ext cx="4123035" cy="620719"/>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054655"/>
            <a:ext cx="412303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WdPS-Z5aU_U"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rin.org/en/home/rights/convention/articles/article-28-education" TargetMode="External"/><Relationship Id="rId2" Type="http://schemas.openxmlformats.org/officeDocument/2006/relationships/hyperlink" Target="http://gr.humanrights.com/what-are-human-rights/videos/right-to-education.html" TargetMode="External"/><Relationship Id="rId1" Type="http://schemas.openxmlformats.org/officeDocument/2006/relationships/slideLayout" Target="../slideLayouts/slideLayout3.xml"/><Relationship Id="rId4" Type="http://schemas.openxmlformats.org/officeDocument/2006/relationships/hyperlink" Target="https://www.upr-info.org/followup/?gclid=EAIaIQobChMIjbTW1Jnz2QIVXWQZCh2TXg4QEAAYAyAAEgLlWfD_Bw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5400" b="1" dirty="0" smtClean="0">
                <a:solidFill>
                  <a:srgbClr val="8A0000"/>
                </a:solidFill>
                <a:latin typeface="Segoe UI Black" panose="020B0A02040204020203" pitchFamily="34" charset="0"/>
                <a:ea typeface="Segoe UI Black" panose="020B0A02040204020203" pitchFamily="34" charset="0"/>
                <a:cs typeface="Segoe UI Black" panose="020B0A02040204020203" pitchFamily="34" charset="0"/>
              </a:rPr>
              <a:t>Children’s Rights in </a:t>
            </a:r>
            <a:endParaRPr lang="en-US" sz="5400" b="1" dirty="0">
              <a:solidFill>
                <a:srgbClr val="8A0000"/>
              </a:solidFill>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4" name="Υπότιτλος 3"/>
          <p:cNvSpPr>
            <a:spLocks noGrp="1"/>
          </p:cNvSpPr>
          <p:nvPr>
            <p:ph type="subTitle" idx="1"/>
          </p:nvPr>
        </p:nvSpPr>
        <p:spPr>
          <a:xfrm>
            <a:off x="1823309" y="1291130"/>
            <a:ext cx="5026455" cy="610819"/>
          </a:xfrm>
        </p:spPr>
        <p:txBody>
          <a:bodyPr/>
          <a:lstStyle/>
          <a:p>
            <a:endParaRPr lang="el-GR" b="1" dirty="0">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sz="4800" b="1" i="1" dirty="0" smtClean="0">
                <a:solidFill>
                  <a:srgbClr val="C00000"/>
                </a:solidFill>
              </a:rPr>
              <a:t>Thank you for attention!</a:t>
            </a:r>
            <a:endParaRPr lang="el-GR" sz="4800" b="1" i="1" dirty="0">
              <a:solidFill>
                <a:srgbClr val="C00000"/>
              </a:solidFill>
            </a:endParaRPr>
          </a:p>
        </p:txBody>
      </p:sp>
      <p:sp>
        <p:nvSpPr>
          <p:cNvPr id="7" name="Θέση κειμένου 6"/>
          <p:cNvSpPr>
            <a:spLocks noGrp="1"/>
          </p:cNvSpPr>
          <p:nvPr>
            <p:ph type="subTitle" idx="1"/>
          </p:nvPr>
        </p:nvSpPr>
        <p:spPr>
          <a:xfrm>
            <a:off x="448965" y="1596541"/>
            <a:ext cx="3359510" cy="1221640"/>
          </a:xfrm>
        </p:spPr>
        <p:txBody>
          <a:bodyPr>
            <a:normAutofit fontScale="92500" lnSpcReduction="20000"/>
          </a:bodyPr>
          <a:lstStyle/>
          <a:p>
            <a:r>
              <a:rPr lang="en-US" dirty="0" smtClean="0">
                <a:solidFill>
                  <a:srgbClr val="460000"/>
                </a:solidFill>
              </a:rPr>
              <a:t>Anastasopoulou Vassia</a:t>
            </a:r>
          </a:p>
          <a:p>
            <a:r>
              <a:rPr lang="en-US" dirty="0" smtClean="0">
                <a:solidFill>
                  <a:srgbClr val="460000"/>
                </a:solidFill>
              </a:rPr>
              <a:t>Petropoulou </a:t>
            </a:r>
            <a:r>
              <a:rPr lang="en-US" dirty="0">
                <a:solidFill>
                  <a:srgbClr val="460000"/>
                </a:solidFill>
              </a:rPr>
              <a:t>M</a:t>
            </a:r>
            <a:r>
              <a:rPr lang="en-US" dirty="0" smtClean="0">
                <a:solidFill>
                  <a:srgbClr val="460000"/>
                </a:solidFill>
              </a:rPr>
              <a:t>aritina </a:t>
            </a:r>
          </a:p>
          <a:p>
            <a:r>
              <a:rPr lang="en-US" dirty="0" smtClean="0">
                <a:solidFill>
                  <a:srgbClr val="460000"/>
                </a:solidFill>
              </a:rPr>
              <a:t>Pliagkou Fay </a:t>
            </a:r>
            <a:endParaRPr lang="el-GR" dirty="0">
              <a:solidFill>
                <a:srgbClr val="460000"/>
              </a:solidFill>
            </a:endParaRPr>
          </a:p>
        </p:txBody>
      </p:sp>
    </p:spTree>
    <p:extLst>
      <p:ext uri="{BB962C8B-B14F-4D97-AF65-F5344CB8AC3E}">
        <p14:creationId xmlns:p14="http://schemas.microsoft.com/office/powerpoint/2010/main" val="8670632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69" y="680310"/>
            <a:ext cx="8093365" cy="5497380"/>
          </a:xfrm>
        </p:spPr>
        <p:txBody>
          <a:bodyPr>
            <a:normAutofit/>
          </a:bodyPr>
          <a:lstStyle/>
          <a:p>
            <a:pPr marL="0" indent="0">
              <a:buNone/>
            </a:pPr>
            <a:r>
              <a:rPr lang="el-GR" sz="2400" i="1" dirty="0" smtClean="0"/>
              <a:t>Θυμηθείτε, είναι απλώς παιδιά</a:t>
            </a:r>
          </a:p>
          <a:p>
            <a:pPr marL="0" indent="0">
              <a:buNone/>
            </a:pPr>
            <a:r>
              <a:rPr lang="el-GR" sz="2400" i="1" dirty="0"/>
              <a:t>δ</a:t>
            </a:r>
            <a:r>
              <a:rPr lang="el-GR" sz="2400" i="1" dirty="0" smtClean="0"/>
              <a:t>εν χρειάζονται δόξα, εξουσία ή λεφτά.</a:t>
            </a:r>
          </a:p>
          <a:p>
            <a:pPr marL="0" indent="0">
              <a:buNone/>
            </a:pPr>
            <a:r>
              <a:rPr lang="el-GR" sz="2400" i="1" dirty="0" smtClean="0"/>
              <a:t>Τι να τα κάνουνε όλης της γης τα αγαθά,</a:t>
            </a:r>
            <a:endParaRPr lang="el-GR" sz="2400" i="1" dirty="0"/>
          </a:p>
          <a:p>
            <a:pPr marL="0" indent="0">
              <a:buNone/>
            </a:pPr>
            <a:r>
              <a:rPr lang="el-GR" sz="2400" i="1" dirty="0"/>
              <a:t>ό</a:t>
            </a:r>
            <a:r>
              <a:rPr lang="el-GR" sz="2400" i="1" dirty="0" smtClean="0"/>
              <a:t>ταν δεν έχουν το δικαίωμα να</a:t>
            </a:r>
            <a:r>
              <a:rPr lang="el-GR" sz="2400" i="1" dirty="0"/>
              <a:t> </a:t>
            </a:r>
            <a:r>
              <a:rPr lang="el-GR" sz="2400" i="1" dirty="0" smtClean="0"/>
              <a:t>‘ναι απλά παιδιά;</a:t>
            </a:r>
          </a:p>
          <a:p>
            <a:pPr marL="0" indent="0">
              <a:buNone/>
            </a:pPr>
            <a:endParaRPr lang="el-GR" sz="2400" i="1" dirty="0" smtClean="0"/>
          </a:p>
          <a:p>
            <a:pPr marL="0" indent="0">
              <a:buNone/>
            </a:pPr>
            <a:r>
              <a:rPr lang="el-GR" sz="2400" i="1" dirty="0" smtClean="0"/>
              <a:t>Ο μεγάλος αποφασίζει κάτι, χωρίς να το σκεφτεί</a:t>
            </a:r>
          </a:p>
          <a:p>
            <a:pPr marL="0" indent="0">
              <a:buNone/>
            </a:pPr>
            <a:r>
              <a:rPr lang="el-GR" sz="2400" i="1" dirty="0"/>
              <a:t>κ</a:t>
            </a:r>
            <a:r>
              <a:rPr lang="el-GR" sz="2400" i="1" dirty="0" smtClean="0"/>
              <a:t>αι το λάθος το πληρώνει, το αθώο το παιδί.</a:t>
            </a:r>
          </a:p>
          <a:p>
            <a:pPr marL="0" indent="0">
              <a:buNone/>
            </a:pPr>
            <a:r>
              <a:rPr lang="el-GR" sz="2400" i="1" dirty="0" smtClean="0"/>
              <a:t>Στερείται δικαιώματα που έχουνε γραφτεί</a:t>
            </a:r>
          </a:p>
          <a:p>
            <a:pPr marL="0" indent="0">
              <a:buNone/>
            </a:pPr>
            <a:r>
              <a:rPr lang="el-GR" sz="2400" i="1" dirty="0"/>
              <a:t>κ</a:t>
            </a:r>
            <a:r>
              <a:rPr lang="el-GR" sz="2400" i="1" dirty="0" smtClean="0"/>
              <a:t>αι ζωή καλύτερη δεν μπορεί να φανταστεί.</a:t>
            </a:r>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2970885"/>
            <a:ext cx="7016195" cy="2748690"/>
          </a:xfrm>
        </p:spPr>
        <p:txBody>
          <a:bodyPr>
            <a:normAutofit/>
          </a:bodyPr>
          <a:lstStyle/>
          <a:p>
            <a:pPr marL="0" indent="0">
              <a:buNone/>
            </a:pPr>
            <a:r>
              <a:rPr lang="el-GR" sz="3200" dirty="0" smtClean="0">
                <a:solidFill>
                  <a:srgbClr val="460000"/>
                </a:solidFill>
              </a:rPr>
              <a:t>Στις μέρες μας, παιδιά παγκοσμίως  στερούνται τα δικαιώματά τους. Σήμερα θα επικεντρωθούμε στο δικαίωμά τους στην εκπαίδευση</a:t>
            </a:r>
            <a:r>
              <a:rPr lang="el-GR" sz="3200" dirty="0" smtClean="0">
                <a:solidFill>
                  <a:srgbClr val="AC0000"/>
                </a:solidFill>
              </a:rPr>
              <a:t>.</a:t>
            </a:r>
            <a:endParaRPr lang="en-US" sz="3200" dirty="0" smtClean="0">
              <a:solidFill>
                <a:srgbClr val="AC0000"/>
              </a:solidFill>
            </a:endParaRPr>
          </a:p>
        </p:txBody>
      </p:sp>
      <p:sp>
        <p:nvSpPr>
          <p:cNvPr id="2" name="Τίτλος 1"/>
          <p:cNvSpPr>
            <a:spLocks noGrp="1"/>
          </p:cNvSpPr>
          <p:nvPr>
            <p:ph type="title"/>
          </p:nvPr>
        </p:nvSpPr>
        <p:spPr>
          <a:xfrm>
            <a:off x="1823310" y="222195"/>
            <a:ext cx="7016195" cy="2290575"/>
          </a:xfrm>
        </p:spPr>
        <p:txBody>
          <a:bodyPr>
            <a:normAutofit fontScale="90000"/>
          </a:bodyPr>
          <a:lstStyle/>
          <a:p>
            <a:r>
              <a:rPr lang="en-US" dirty="0">
                <a:solidFill>
                  <a:srgbClr val="C00000"/>
                </a:solidFill>
              </a:rPr>
              <a:t>Nowadays, children worldwide, deprive their rights. Today, we are going to focus on their rights in education.</a:t>
            </a:r>
            <a:r>
              <a:rPr lang="el-GR" dirty="0">
                <a:solidFill>
                  <a:srgbClr val="C00000"/>
                </a:solidFill>
              </a:rPr>
              <a:t/>
            </a:r>
            <a:br>
              <a:rPr lang="el-GR" dirty="0">
                <a:solidFill>
                  <a:srgbClr val="C00000"/>
                </a:solidFill>
              </a:rPr>
            </a:br>
            <a:endParaRPr lang="el-GR" dirty="0">
              <a:solidFill>
                <a:srgbClr val="C00000"/>
              </a:solidFill>
            </a:endParaRPr>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754375" y="4956049"/>
            <a:ext cx="5955495" cy="458115"/>
          </a:xfrm>
        </p:spPr>
        <p:txBody>
          <a:bodyPr>
            <a:normAutofit fontScale="90000"/>
          </a:bodyPr>
          <a:lstStyle/>
          <a:p>
            <a:r>
              <a:rPr lang="en-US" dirty="0" smtClean="0">
                <a:solidFill>
                  <a:srgbClr val="C00000"/>
                </a:solidFill>
              </a:rPr>
              <a:t>Article 28 </a:t>
            </a:r>
            <a:r>
              <a:rPr lang="en-US" dirty="0">
                <a:solidFill>
                  <a:srgbClr val="C00000"/>
                </a:solidFill>
              </a:rPr>
              <a:t>talks </a:t>
            </a:r>
            <a:r>
              <a:rPr lang="en-US" dirty="0" smtClean="0">
                <a:solidFill>
                  <a:srgbClr val="C00000"/>
                </a:solidFill>
              </a:rPr>
              <a:t>about</a:t>
            </a:r>
            <a:r>
              <a:rPr lang="el-GR" dirty="0" smtClean="0">
                <a:solidFill>
                  <a:srgbClr val="C00000"/>
                </a:solidFill>
              </a:rPr>
              <a:t>:</a:t>
            </a:r>
            <a:r>
              <a:rPr lang="en-US" b="1" dirty="0"/>
              <a:t/>
            </a:r>
            <a:br>
              <a:rPr lang="en-US" b="1" dirty="0"/>
            </a:br>
            <a:endParaRPr lang="el-GR" dirty="0"/>
          </a:p>
        </p:txBody>
      </p:sp>
      <p:pic>
        <p:nvPicPr>
          <p:cNvPr id="1026" name="Picture 2" descr="C:\Users\ΜΑΡΙΤΙΝΑ\Desktop\c61c97659f31d28c0bfd1127ee057b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490" y="367363"/>
            <a:ext cx="6350000" cy="4241800"/>
          </a:xfrm>
          <a:prstGeom prst="rect">
            <a:avLst/>
          </a:prstGeom>
          <a:noFill/>
          <a:extLst>
            <a:ext uri="{909E8E84-426E-40DD-AFC4-6F175D3DCCD1}">
              <a14:hiddenFill xmlns:a14="http://schemas.microsoft.com/office/drawing/2010/main">
                <a:solidFill>
                  <a:srgbClr val="FFFFFF"/>
                </a:solidFill>
              </a14:hiddenFill>
            </a:ext>
          </a:extLst>
        </p:spPr>
      </p:pic>
      <p:sp>
        <p:nvSpPr>
          <p:cNvPr id="10" name="Θέση περιεχομένου 9"/>
          <p:cNvSpPr>
            <a:spLocks noGrp="1"/>
          </p:cNvSpPr>
          <p:nvPr>
            <p:ph idx="1"/>
          </p:nvPr>
        </p:nvSpPr>
        <p:spPr>
          <a:xfrm>
            <a:off x="1670605" y="1596540"/>
            <a:ext cx="7024429" cy="1985165"/>
          </a:xfrm>
        </p:spPr>
        <p:txBody>
          <a:bodyPr/>
          <a:lstStyle/>
          <a:p>
            <a:pPr marL="0" indent="0">
              <a:buNone/>
            </a:pPr>
            <a:r>
              <a:rPr lang="en-US" dirty="0" smtClean="0"/>
              <a:t> </a:t>
            </a:r>
            <a:endParaRPr lang="el-GR" dirty="0"/>
          </a:p>
        </p:txBody>
      </p:sp>
    </p:spTree>
    <p:extLst>
      <p:ext uri="{BB962C8B-B14F-4D97-AF65-F5344CB8AC3E}">
        <p14:creationId xmlns:p14="http://schemas.microsoft.com/office/powerpoint/2010/main" val="16599726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6260" y="527605"/>
            <a:ext cx="8543246" cy="5191970"/>
          </a:xfrm>
        </p:spPr>
        <p:txBody>
          <a:bodyPr>
            <a:noAutofit/>
          </a:bodyPr>
          <a:lstStyle/>
          <a:p>
            <a:pPr marL="514350" indent="-514350">
              <a:buFont typeface="+mj-lt"/>
              <a:buAutoNum type="alphaLcPeriod"/>
            </a:pPr>
            <a:r>
              <a:rPr lang="en-US" i="1" dirty="0" smtClean="0">
                <a:solidFill>
                  <a:srgbClr val="C00000"/>
                </a:solidFill>
              </a:rPr>
              <a:t>Making </a:t>
            </a:r>
            <a:r>
              <a:rPr lang="en-US" i="1" dirty="0">
                <a:solidFill>
                  <a:srgbClr val="C00000"/>
                </a:solidFill>
              </a:rPr>
              <a:t>primary education compulsory and available free to </a:t>
            </a:r>
            <a:r>
              <a:rPr lang="en-US" i="1" dirty="0" smtClean="0">
                <a:solidFill>
                  <a:srgbClr val="C00000"/>
                </a:solidFill>
              </a:rPr>
              <a:t>all.</a:t>
            </a:r>
          </a:p>
          <a:p>
            <a:pPr marL="514350" indent="-514350">
              <a:buFont typeface="+mj-lt"/>
              <a:buAutoNum type="alphaLcPeriod"/>
            </a:pPr>
            <a:r>
              <a:rPr lang="en-US" i="1" dirty="0" smtClean="0">
                <a:solidFill>
                  <a:srgbClr val="C00000"/>
                </a:solidFill>
              </a:rPr>
              <a:t>Make </a:t>
            </a:r>
            <a:r>
              <a:rPr lang="en-US" i="1" dirty="0">
                <a:solidFill>
                  <a:srgbClr val="C00000"/>
                </a:solidFill>
              </a:rPr>
              <a:t>higher </a:t>
            </a:r>
            <a:r>
              <a:rPr lang="en-US" i="1" dirty="0" smtClean="0">
                <a:solidFill>
                  <a:srgbClr val="C00000"/>
                </a:solidFill>
              </a:rPr>
              <a:t>education accessible to all on the basis of capacity by every appropriate means</a:t>
            </a:r>
            <a:endParaRPr lang="en-US" b="1" dirty="0">
              <a:solidFill>
                <a:srgbClr val="C00000"/>
              </a:solidFill>
            </a:endParaRPr>
          </a:p>
          <a:p>
            <a:pPr marL="0" indent="0">
              <a:buNone/>
            </a:pPr>
            <a:endParaRPr lang="en-US" b="1" dirty="0" smtClean="0"/>
          </a:p>
          <a:p>
            <a:r>
              <a:rPr lang="el-GR" i="1" dirty="0" smtClean="0"/>
              <a:t>Να καταστήσει την πρωτοβάθμια εκπαίδευση υποχρεωτική και δωρεάν διαθέσιμη σε όλους.</a:t>
            </a:r>
          </a:p>
          <a:p>
            <a:r>
              <a:rPr lang="el-GR" i="1" dirty="0" smtClean="0"/>
              <a:t>Να </a:t>
            </a:r>
            <a:r>
              <a:rPr lang="el-GR" i="1" dirty="0"/>
              <a:t>καταστήσει την τριτοβάθμια εκπαίδευση προσιτή σε όλους με βάση την ικανότητα με όλα τα κατάλληλα μέσα.</a:t>
            </a:r>
          </a:p>
        </p:txBody>
      </p:sp>
      <mc:AlternateContent xmlns:mc="http://schemas.openxmlformats.org/markup-compatibility/2006" xmlns:p14="http://schemas.microsoft.com/office/powerpoint/2010/main">
        <mc:Choice Requires="p14">
          <p:contentPart p14:bwMode="auto" r:id="rId3">
            <p14:nvContentPartPr>
              <p14:cNvPr id="2" name="Μελάνι 1"/>
              <p14:cNvContentPartPr/>
              <p14:nvPr/>
            </p14:nvContentPartPr>
            <p14:xfrm>
              <a:off x="419760" y="812520"/>
              <a:ext cx="18360" cy="360"/>
            </p14:xfrm>
          </p:contentPart>
        </mc:Choice>
        <mc:Fallback xmlns="">
          <p:pic>
            <p:nvPicPr>
              <p:cNvPr id="2" name="Μελάνι 1"/>
              <p:cNvPicPr/>
              <p:nvPr/>
            </p:nvPicPr>
            <p:blipFill>
              <a:blip r:embed="rId4"/>
              <a:stretch>
                <a:fillRect/>
              </a:stretch>
            </p:blipFill>
            <p:spPr>
              <a:xfrm>
                <a:off x="410400" y="803160"/>
                <a:ext cx="37080" cy="19080"/>
              </a:xfrm>
              <a:prstGeom prst="rect">
                <a:avLst/>
              </a:prstGeom>
            </p:spPr>
          </p:pic>
        </mc:Fallback>
      </mc:AlternateContent>
    </p:spTree>
    <p:extLst>
      <p:ext uri="{BB962C8B-B14F-4D97-AF65-F5344CB8AC3E}">
        <p14:creationId xmlns:p14="http://schemas.microsoft.com/office/powerpoint/2010/main" val="3684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3556" y="374900"/>
            <a:ext cx="8695950" cy="5344675"/>
          </a:xfrm>
        </p:spPr>
        <p:txBody>
          <a:bodyPr>
            <a:normAutofit lnSpcReduction="10000"/>
          </a:bodyPr>
          <a:lstStyle/>
          <a:p>
            <a:pPr marL="514350" indent="-514350">
              <a:buFont typeface="+mj-lt"/>
              <a:buAutoNum type="alphaLcPeriod" startAt="3"/>
            </a:pPr>
            <a:r>
              <a:rPr lang="en-US" i="1" dirty="0" smtClean="0">
                <a:solidFill>
                  <a:srgbClr val="C00000"/>
                </a:solidFill>
              </a:rPr>
              <a:t>Encourage </a:t>
            </a:r>
            <a:r>
              <a:rPr lang="en-US" i="1" dirty="0">
                <a:solidFill>
                  <a:srgbClr val="C00000"/>
                </a:solidFill>
              </a:rPr>
              <a:t>the development of different forms of secondary education, including general and vocational education, make them available and accessible to every child, and take appropriate measures such as the introduction of free education and offering financial assistance in case of </a:t>
            </a:r>
            <a:r>
              <a:rPr lang="en-US" i="1" dirty="0" smtClean="0">
                <a:solidFill>
                  <a:srgbClr val="C00000"/>
                </a:solidFill>
              </a:rPr>
              <a:t>need</a:t>
            </a:r>
          </a:p>
          <a:p>
            <a:r>
              <a:rPr lang="el-GR" i="1" dirty="0" smtClean="0"/>
              <a:t>Ενθαρρύνουν </a:t>
            </a:r>
            <a:r>
              <a:rPr lang="el-GR" i="1" dirty="0"/>
              <a:t>την ανάπτυξη διάφορων μορφών </a:t>
            </a:r>
            <a:r>
              <a:rPr lang="en-US" i="1" dirty="0" smtClean="0"/>
              <a:t>        </a:t>
            </a:r>
            <a:r>
              <a:rPr lang="el-GR" i="1" dirty="0" smtClean="0"/>
              <a:t>δευτεροβάθμιας </a:t>
            </a:r>
            <a:r>
              <a:rPr lang="el-GR" i="1" dirty="0"/>
              <a:t>εκπαίδευσης, τόσο γενικής όσο και επαγγελματικής, τις καθιστούν ανοιχτές και προσιτές σε κάθε παιδί, και παίρνουν κατάλληλα μέτρα, όπως η θέσπιση της δωρεάν εκπαίδευσης και της προσφοράς χρηματικής βοήθειας σε περίπτωση ανάγκης.</a:t>
            </a:r>
            <a:br>
              <a:rPr lang="el-GR" i="1" dirty="0"/>
            </a:br>
            <a:endParaRPr lang="en-US" b="1" i="1" dirty="0"/>
          </a:p>
        </p:txBody>
      </p:sp>
    </p:spTree>
    <p:extLst>
      <p:ext uri="{BB962C8B-B14F-4D97-AF65-F5344CB8AC3E}">
        <p14:creationId xmlns:p14="http://schemas.microsoft.com/office/powerpoint/2010/main" val="1207245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6260" y="527605"/>
            <a:ext cx="8543245" cy="5191970"/>
          </a:xfrm>
        </p:spPr>
        <p:txBody>
          <a:bodyPr>
            <a:normAutofit lnSpcReduction="10000"/>
          </a:bodyPr>
          <a:lstStyle/>
          <a:p>
            <a:pPr marL="514350" indent="-514350">
              <a:buFont typeface="+mj-lt"/>
              <a:buAutoNum type="alphaLcPeriod" startAt="4"/>
            </a:pPr>
            <a:r>
              <a:rPr lang="en-US" i="1" dirty="0" smtClean="0">
                <a:solidFill>
                  <a:srgbClr val="C00000"/>
                </a:solidFill>
              </a:rPr>
              <a:t> </a:t>
            </a:r>
            <a:r>
              <a:rPr lang="en-US" i="1" dirty="0">
                <a:solidFill>
                  <a:srgbClr val="C00000"/>
                </a:solidFill>
              </a:rPr>
              <a:t>Make educational and vocational information and guidance available and accessible to all </a:t>
            </a:r>
            <a:r>
              <a:rPr lang="en-US" i="1" dirty="0" smtClean="0">
                <a:solidFill>
                  <a:srgbClr val="C00000"/>
                </a:solidFill>
              </a:rPr>
              <a:t>children</a:t>
            </a:r>
          </a:p>
          <a:p>
            <a:pPr marL="514350" indent="-514350">
              <a:buFont typeface="+mj-lt"/>
              <a:buAutoNum type="alphaLcPeriod" startAt="4"/>
            </a:pPr>
            <a:r>
              <a:rPr lang="en-US" i="1" dirty="0" smtClean="0">
                <a:solidFill>
                  <a:srgbClr val="C00000"/>
                </a:solidFill>
              </a:rPr>
              <a:t>Take </a:t>
            </a:r>
            <a:r>
              <a:rPr lang="en-US" i="1" dirty="0">
                <a:solidFill>
                  <a:srgbClr val="C00000"/>
                </a:solidFill>
              </a:rPr>
              <a:t>measures to encourage regular attendance at schools and the reduction of drop-out rates</a:t>
            </a:r>
            <a:endParaRPr lang="el-GR" i="1" dirty="0">
              <a:solidFill>
                <a:srgbClr val="C00000"/>
              </a:solidFill>
            </a:endParaRPr>
          </a:p>
          <a:p>
            <a:pPr marL="514350" indent="-514350">
              <a:buFont typeface="+mj-lt"/>
              <a:buAutoNum type="arabicPeriod"/>
            </a:pPr>
            <a:endParaRPr lang="el-GR" i="1" dirty="0"/>
          </a:p>
          <a:p>
            <a:r>
              <a:rPr lang="el-GR" i="1" dirty="0" smtClean="0"/>
              <a:t>Καθιστούν </a:t>
            </a:r>
            <a:r>
              <a:rPr lang="el-GR" i="1" dirty="0"/>
              <a:t>ανοιχτές και προσιτές σε κάθε παιδί τη σχολική και την επαγγελματική ενημέρωση και τον προσανατολισμό</a:t>
            </a:r>
            <a:r>
              <a:rPr lang="el-GR" i="1" dirty="0" smtClean="0"/>
              <a:t>.</a:t>
            </a:r>
            <a:endParaRPr lang="en-US" i="1" dirty="0" smtClean="0"/>
          </a:p>
          <a:p>
            <a:r>
              <a:rPr lang="en-US" i="1" dirty="0" smtClean="0"/>
              <a:t> </a:t>
            </a:r>
            <a:r>
              <a:rPr lang="el-GR" i="1" dirty="0"/>
              <a:t>Παίρνουν μέτρα για να ενθαρρύνουν την τακτική σχολική φοίτηση και τη μείωση του ποσοστού εγκατάλειψης των σχολικών σπουδών</a:t>
            </a:r>
            <a:br>
              <a:rPr lang="el-GR" i="1" dirty="0"/>
            </a:br>
            <a:endParaRPr lang="en-US" b="1" i="1" dirty="0"/>
          </a:p>
          <a:p>
            <a:endParaRPr lang="el-GR" i="1" dirty="0"/>
          </a:p>
        </p:txBody>
      </p:sp>
    </p:spTree>
    <p:extLst>
      <p:ext uri="{BB962C8B-B14F-4D97-AF65-F5344CB8AC3E}">
        <p14:creationId xmlns:p14="http://schemas.microsoft.com/office/powerpoint/2010/main" val="1080624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7080" y="222195"/>
            <a:ext cx="6413609" cy="4275740"/>
          </a:xfrm>
        </p:spPr>
      </p:pic>
      <p:sp>
        <p:nvSpPr>
          <p:cNvPr id="5" name="Content Placeholder 5"/>
          <p:cNvSpPr txBox="1">
            <a:spLocks/>
          </p:cNvSpPr>
          <p:nvPr/>
        </p:nvSpPr>
        <p:spPr>
          <a:xfrm>
            <a:off x="100771" y="4803345"/>
            <a:ext cx="9000445" cy="91623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hlinkClick r:id="rId3"/>
              </a:rPr>
              <a:t>https://www.youtube.com/watch?v=WdPS-Z5aU_U</a:t>
            </a:r>
            <a:r>
              <a:rPr lang="el-GR" dirty="0" smtClean="0"/>
              <a:t> </a:t>
            </a:r>
            <a:endParaRPr lang="en-US" dirty="0"/>
          </a:p>
        </p:txBody>
      </p:sp>
    </p:spTree>
    <p:extLst>
      <p:ext uri="{BB962C8B-B14F-4D97-AF65-F5344CB8AC3E}">
        <p14:creationId xmlns:p14="http://schemas.microsoft.com/office/powerpoint/2010/main" val="19491807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6260" y="2054655"/>
            <a:ext cx="8543245" cy="3664920"/>
          </a:xfrm>
        </p:spPr>
        <p:txBody>
          <a:bodyPr>
            <a:normAutofit/>
          </a:bodyPr>
          <a:lstStyle/>
          <a:p>
            <a:pPr marL="0" indent="0">
              <a:buNone/>
            </a:pPr>
            <a:endParaRPr lang="en-US" sz="1800" dirty="0">
              <a:solidFill>
                <a:srgbClr val="460000"/>
              </a:solidFill>
              <a:hlinkClick r:id="rId2"/>
            </a:endParaRPr>
          </a:p>
          <a:p>
            <a:r>
              <a:rPr lang="en-US" sz="1800" dirty="0" smtClean="0">
                <a:hlinkClick r:id="rId2"/>
              </a:rPr>
              <a:t>http</a:t>
            </a:r>
            <a:r>
              <a:rPr lang="en-US" sz="1800" dirty="0">
                <a:hlinkClick r:id="rId2"/>
              </a:rPr>
              <a:t>://</a:t>
            </a:r>
            <a:r>
              <a:rPr lang="en-US" sz="1800" dirty="0" smtClean="0">
                <a:hlinkClick r:id="rId2"/>
              </a:rPr>
              <a:t>gr.humanrights.com/what-are-human-rights/videos/right-to-education.html</a:t>
            </a:r>
            <a:endParaRPr lang="el-GR" sz="1800" dirty="0" smtClean="0"/>
          </a:p>
          <a:p>
            <a:r>
              <a:rPr lang="en-US" sz="1800" dirty="0">
                <a:hlinkClick r:id="rId3"/>
              </a:rPr>
              <a:t>https://</a:t>
            </a:r>
            <a:r>
              <a:rPr lang="en-US" sz="1800" dirty="0" smtClean="0">
                <a:hlinkClick r:id="rId3"/>
              </a:rPr>
              <a:t>www.crin.org/en/home/rights/convention/articles/article-28-education</a:t>
            </a:r>
            <a:endParaRPr lang="el-GR" sz="1800" dirty="0" smtClean="0"/>
          </a:p>
          <a:p>
            <a:r>
              <a:rPr lang="en-US" sz="1800" dirty="0">
                <a:hlinkClick r:id="rId4"/>
              </a:rPr>
              <a:t>https://www.upr-info.org/followup/?</a:t>
            </a:r>
            <a:r>
              <a:rPr lang="en-US" sz="1800" dirty="0" smtClean="0">
                <a:hlinkClick r:id="rId4"/>
              </a:rPr>
              <a:t>gclid=EAIaIQobChMIjbTW1Jnz2QIVXWQZCh2TXg4QEAAYAyAAEgLlWfD_BwE</a:t>
            </a:r>
            <a:endParaRPr lang="el-GR" sz="1800" dirty="0" smtClean="0"/>
          </a:p>
          <a:p>
            <a:pPr marL="0" indent="0">
              <a:buNone/>
            </a:pPr>
            <a:r>
              <a:rPr lang="el-GR" sz="1800" dirty="0" smtClean="0"/>
              <a:t>      (</a:t>
            </a:r>
            <a:r>
              <a:rPr lang="el-GR" sz="1800" dirty="0"/>
              <a:t>Τ</a:t>
            </a:r>
            <a:r>
              <a:rPr lang="el-GR" sz="1800" dirty="0" smtClean="0"/>
              <a:t>ελευταία προβολή: 17/03/2018)</a:t>
            </a:r>
            <a:endParaRPr lang="el-GR" sz="1800" dirty="0"/>
          </a:p>
        </p:txBody>
      </p:sp>
      <p:sp>
        <p:nvSpPr>
          <p:cNvPr id="2" name="TextBox 1"/>
          <p:cNvSpPr txBox="1"/>
          <p:nvPr/>
        </p:nvSpPr>
        <p:spPr>
          <a:xfrm>
            <a:off x="1961245" y="1443835"/>
            <a:ext cx="5802790" cy="461665"/>
          </a:xfrm>
          <a:prstGeom prst="rect">
            <a:avLst/>
          </a:prstGeom>
          <a:noFill/>
        </p:spPr>
        <p:txBody>
          <a:bodyPr wrap="square" rtlCol="0">
            <a:spAutoFit/>
          </a:bodyPr>
          <a:lstStyle/>
          <a:p>
            <a:pPr algn="ctr"/>
            <a:r>
              <a:rPr lang="el-GR" sz="2400" b="1" dirty="0" smtClean="0"/>
              <a:t>ΒΙΒΛΙΟΓΡΑΦΙΑ</a:t>
            </a:r>
            <a:endParaRPr lang="el-GR" sz="2400" b="1" dirty="0"/>
          </a:p>
        </p:txBody>
      </p:sp>
    </p:spTree>
    <p:extLst>
      <p:ext uri="{BB962C8B-B14F-4D97-AF65-F5344CB8AC3E}">
        <p14:creationId xmlns:p14="http://schemas.microsoft.com/office/powerpoint/2010/main" val="33674519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359</Words>
  <Application>Microsoft Office PowerPoint</Application>
  <PresentationFormat>Προβολή στην οθόνη (4:3)</PresentationFormat>
  <Paragraphs>39</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Office Theme</vt:lpstr>
      <vt:lpstr>Children’s Rights in </vt:lpstr>
      <vt:lpstr>Παρουσίαση του PowerPoint</vt:lpstr>
      <vt:lpstr>Nowadays, children worldwide, deprive their rights. Today, we are going to focus on their rights in education. </vt:lpstr>
      <vt:lpstr>Article 28 talks about: </vt:lpstr>
      <vt:lpstr>Παρουσίαση του PowerPoint</vt:lpstr>
      <vt:lpstr>Παρουσίαση του PowerPoint</vt:lpstr>
      <vt:lpstr>Παρουσίαση του PowerPoint</vt:lpstr>
      <vt:lpstr>   </vt:lpstr>
      <vt:lpstr>Παρουσίαση του PowerPoint</vt:lpstr>
      <vt:lpstr>Thank you for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user9</cp:lastModifiedBy>
  <cp:revision>46</cp:revision>
  <dcterms:created xsi:type="dcterms:W3CDTF">2013-08-21T19:17:07Z</dcterms:created>
  <dcterms:modified xsi:type="dcterms:W3CDTF">2018-03-19T11:58:09Z</dcterms:modified>
</cp:coreProperties>
</file>