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39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22BA66A-0C81-40C5-BE28-D053AE86AC14}" type="datetimeFigureOut">
              <a:rPr lang="el-GR" smtClean="0"/>
              <a:t>12/3/2018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289449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22BA66A-0C81-40C5-BE28-D053AE86AC14}" type="datetimeFigureOut">
              <a:rPr lang="el-GR" smtClean="0"/>
              <a:t>12/3/2018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283589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22BA66A-0C81-40C5-BE28-D053AE86AC14}" type="datetimeFigureOut">
              <a:rPr lang="el-GR" smtClean="0"/>
              <a:t>12/3/2018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223815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22BA66A-0C81-40C5-BE28-D053AE86AC14}" type="datetimeFigureOut">
              <a:rPr lang="el-GR" smtClean="0"/>
              <a:t>12/3/2018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357189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22BA66A-0C81-40C5-BE28-D053AE86AC14}" type="datetimeFigureOut">
              <a:rPr lang="el-GR" smtClean="0"/>
              <a:t>12/3/2018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6289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22BA66A-0C81-40C5-BE28-D053AE86AC14}" type="datetimeFigureOut">
              <a:rPr lang="el-GR" smtClean="0"/>
              <a:t>12/3/2018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119100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22BA66A-0C81-40C5-BE28-D053AE86AC14}" type="datetimeFigureOut">
              <a:rPr lang="el-GR" smtClean="0"/>
              <a:t>12/3/2018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15705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22BA66A-0C81-40C5-BE28-D053AE86AC14}" type="datetimeFigureOut">
              <a:rPr lang="el-GR" smtClean="0"/>
              <a:t>12/3/2018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164707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22BA66A-0C81-40C5-BE28-D053AE86AC14}" type="datetimeFigureOut">
              <a:rPr lang="el-GR" smtClean="0"/>
              <a:t>12/3/2018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30223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22BA66A-0C81-40C5-BE28-D053AE86AC14}" type="datetimeFigureOut">
              <a:rPr lang="el-GR" smtClean="0"/>
              <a:t>12/3/2018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37245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22BA66A-0C81-40C5-BE28-D053AE86AC14}" type="datetimeFigureOut">
              <a:rPr lang="el-GR" smtClean="0"/>
              <a:t>12/3/2018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CDA2BFA-18FB-45C5-8435-600EEF2EF541}" type="slidenum">
              <a:rPr lang="el-GR" smtClean="0"/>
              <a:t>‹#›</a:t>
            </a:fld>
            <a:endParaRPr lang="el-GR"/>
          </a:p>
        </p:txBody>
      </p:sp>
    </p:spTree>
    <p:extLst>
      <p:ext uri="{BB962C8B-B14F-4D97-AF65-F5344CB8AC3E}">
        <p14:creationId xmlns:p14="http://schemas.microsoft.com/office/powerpoint/2010/main" val="206733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BA66A-0C81-40C5-BE28-D053AE86AC14}" type="datetimeFigureOut">
              <a:rPr lang="el-GR" smtClean="0"/>
              <a:t>12/3/2018</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A2BFA-18FB-45C5-8435-600EEF2EF541}" type="slidenum">
              <a:rPr lang="el-GR" smtClean="0"/>
              <a:t>‹#›</a:t>
            </a:fld>
            <a:endParaRPr lang="el-GR"/>
          </a:p>
        </p:txBody>
      </p:sp>
    </p:spTree>
    <p:extLst>
      <p:ext uri="{BB962C8B-B14F-4D97-AF65-F5344CB8AC3E}">
        <p14:creationId xmlns:p14="http://schemas.microsoft.com/office/powerpoint/2010/main" val="282687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0"/>
            <a:ext cx="10369152" cy="6858000"/>
          </a:xfrm>
          <a:prstGeom prst="rect">
            <a:avLst/>
          </a:prstGeom>
        </p:spPr>
      </p:pic>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sp>
        <p:nvSpPr>
          <p:cNvPr id="5" name="Ορθογώνιο 4"/>
          <p:cNvSpPr/>
          <p:nvPr/>
        </p:nvSpPr>
        <p:spPr>
          <a:xfrm>
            <a:off x="-108520" y="779748"/>
            <a:ext cx="9252520"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273705" y="2159821"/>
            <a:ext cx="8488070" cy="2880320"/>
          </a:xfrm>
          <a:prstGeom prst="rect">
            <a:avLst/>
          </a:prstGeom>
          <a:noFill/>
        </p:spPr>
        <p:txBody>
          <a:bodyPr wrap="square" rtlCol="0">
            <a:prstTxWarp prst="textInflateBottom">
              <a:avLst/>
            </a:prstTxWarp>
            <a:spAutoFit/>
          </a:bodyPr>
          <a:lstStyle/>
          <a:p>
            <a:pPr algn="ctr"/>
            <a:r>
              <a:rPr lang="en-US" sz="3600" b="1" dirty="0" smtClean="0">
                <a:effectLst>
                  <a:outerShdw blurRad="50800" dist="38100" dir="2700000" algn="tl" rotWithShape="0">
                    <a:prstClr val="black">
                      <a:alpha val="40000"/>
                    </a:prstClr>
                  </a:outerShdw>
                </a:effectLst>
              </a:rPr>
              <a:t>Children Rights</a:t>
            </a:r>
            <a:endParaRPr lang="el-GR" sz="36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229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0"/>
            <a:ext cx="4824536" cy="6873133"/>
          </a:xfrm>
        </p:spPr>
      </p:pic>
    </p:spTree>
    <p:extLst>
      <p:ext uri="{BB962C8B-B14F-4D97-AF65-F5344CB8AC3E}">
        <p14:creationId xmlns:p14="http://schemas.microsoft.com/office/powerpoint/2010/main" val="405241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364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85813"/>
            <a:ext cx="9278938"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982176"/>
            <a:ext cx="8892480" cy="4893647"/>
          </a:xfrm>
          <a:prstGeom prst="rect">
            <a:avLst/>
          </a:prstGeom>
          <a:noFill/>
        </p:spPr>
        <p:txBody>
          <a:bodyPr wrap="square" rtlCol="0">
            <a:spAutoFit/>
          </a:bodyPr>
          <a:lstStyle/>
          <a:p>
            <a:pPr algn="ctr"/>
            <a:r>
              <a:rPr lang="en-US" sz="2400" b="1" dirty="0" smtClean="0">
                <a:effectLst>
                  <a:glow rad="63500">
                    <a:schemeClr val="accent2">
                      <a:satMod val="175000"/>
                      <a:alpha val="40000"/>
                    </a:schemeClr>
                  </a:glow>
                </a:effectLst>
              </a:rPr>
              <a:t>There are four general principles that underpin all children’s rights:</a:t>
            </a:r>
          </a:p>
          <a:p>
            <a:endParaRPr lang="en-US" sz="2400" dirty="0" smtClean="0"/>
          </a:p>
          <a:p>
            <a:pPr marL="342900" indent="-342900">
              <a:buFont typeface="Arial" panose="020B0604020202020204" pitchFamily="34" charset="0"/>
              <a:buChar char="•"/>
            </a:pPr>
            <a:r>
              <a:rPr lang="en-US" sz="2400" b="1" dirty="0" smtClean="0"/>
              <a:t>Non-discrimination </a:t>
            </a:r>
            <a:r>
              <a:rPr lang="en-US" sz="2400" dirty="0" smtClean="0"/>
              <a:t>means that all children have the same right to develop their potential in all situations and at all times. For example, every child should have equal access to education regardless of the child’s gender, race, ethnicity, nationality, religion, disability, parentage, sexual orientation or other status.</a:t>
            </a:r>
          </a:p>
          <a:p>
            <a:pPr marL="342900" indent="-342900">
              <a:buFont typeface="Arial" panose="020B0604020202020204" pitchFamily="34" charset="0"/>
              <a:buChar char="•"/>
            </a:pPr>
            <a:r>
              <a:rPr lang="en-US" sz="2400" b="1" dirty="0" smtClean="0"/>
              <a:t>The best interests of the child </a:t>
            </a:r>
            <a:r>
              <a:rPr lang="en-US" sz="2400" dirty="0" smtClean="0"/>
              <a:t>must be "a primary consideration" in all actions and decisions concerning a child, and must be used to resolve conflicts between different rights. For example, when making national budgetary decisions affecting children, Government must consider how cuts will impact on the best interests of the child.</a:t>
            </a:r>
          </a:p>
        </p:txBody>
      </p:sp>
    </p:spTree>
    <p:extLst>
      <p:ext uri="{BB962C8B-B14F-4D97-AF65-F5344CB8AC3E}">
        <p14:creationId xmlns:p14="http://schemas.microsoft.com/office/powerpoint/2010/main" val="174027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364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88988"/>
            <a:ext cx="927893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108520" y="779748"/>
            <a:ext cx="9252520"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08520" y="1412776"/>
            <a:ext cx="8568952"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The right to survival and development </a:t>
            </a:r>
            <a:r>
              <a:rPr lang="en-US" sz="2400" dirty="0" smtClean="0"/>
              <a:t>underscores the vital importance of ensuring access to basic services and to equality of opportunity for children to achieve their full development. For example, a child with a disability should have effective access to education and health care to achieve their full potential.</a:t>
            </a:r>
          </a:p>
          <a:p>
            <a:pPr marL="342900" indent="-342900">
              <a:buFont typeface="Arial" panose="020B0604020202020204" pitchFamily="34" charset="0"/>
              <a:buChar char="•"/>
            </a:pPr>
            <a:r>
              <a:rPr lang="en-US" sz="2400" b="1" dirty="0" smtClean="0"/>
              <a:t>The views of the child</a:t>
            </a:r>
            <a:r>
              <a:rPr lang="en-US" sz="2400" dirty="0" smtClean="0"/>
              <a:t> mean that the voice of the child must be heard and respected in all matters concerning his or her rights. For example, those in power should consult with children before making decisions that will affect them.</a:t>
            </a:r>
            <a:endParaRPr lang="el-GR" sz="2400" dirty="0"/>
          </a:p>
        </p:txBody>
      </p:sp>
    </p:spTree>
    <p:extLst>
      <p:ext uri="{BB962C8B-B14F-4D97-AF65-F5344CB8AC3E}">
        <p14:creationId xmlns:p14="http://schemas.microsoft.com/office/powerpoint/2010/main" val="206993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836712"/>
            <a:ext cx="9361040" cy="5193792"/>
          </a:xfrm>
        </p:spPr>
      </p:pic>
    </p:spTree>
    <p:extLst>
      <p:ext uri="{BB962C8B-B14F-4D97-AF65-F5344CB8AC3E}">
        <p14:creationId xmlns:p14="http://schemas.microsoft.com/office/powerpoint/2010/main" val="179185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364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88987"/>
            <a:ext cx="927893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879" y="1166842"/>
            <a:ext cx="7776864" cy="4524315"/>
          </a:xfrm>
          <a:prstGeom prst="rect">
            <a:avLst/>
          </a:prstGeom>
          <a:noFill/>
        </p:spPr>
        <p:txBody>
          <a:bodyPr wrap="square" rtlCol="0">
            <a:spAutoFit/>
          </a:bodyPr>
          <a:lstStyle/>
          <a:p>
            <a:pPr algn="ctr"/>
            <a:r>
              <a:rPr lang="en-US" sz="2400" b="1" dirty="0" smtClean="0"/>
              <a:t>Based on a research which took place in 2015: </a:t>
            </a:r>
          </a:p>
          <a:p>
            <a:endParaRPr lang="en-US" sz="2400" dirty="0"/>
          </a:p>
          <a:p>
            <a:r>
              <a:rPr lang="en-US" sz="2400" dirty="0"/>
              <a:t>There were 4 million reports of child maltreatment in the United States involving more than </a:t>
            </a:r>
            <a:r>
              <a:rPr lang="en-US" sz="2400" b="1" u="sng" dirty="0"/>
              <a:t>seven million children</a:t>
            </a:r>
            <a:r>
              <a:rPr lang="en-US" sz="2400" u="sng" dirty="0"/>
              <a:t>.</a:t>
            </a:r>
            <a:endParaRPr lang="en-US" sz="2400" dirty="0"/>
          </a:p>
          <a:p>
            <a:r>
              <a:rPr lang="en-US" sz="2400" b="1" u="sng" dirty="0"/>
              <a:t>Approximately 683,000 children</a:t>
            </a:r>
            <a:r>
              <a:rPr lang="en-US" sz="2400" dirty="0"/>
              <a:t> were victims of maltreatment.</a:t>
            </a:r>
          </a:p>
          <a:p>
            <a:endParaRPr lang="en-US" sz="2400" dirty="0" smtClean="0"/>
          </a:p>
          <a:p>
            <a:r>
              <a:rPr lang="en-US" sz="2400" dirty="0" smtClean="0"/>
              <a:t>Of </a:t>
            </a:r>
            <a:r>
              <a:rPr lang="en-US" sz="2400" dirty="0"/>
              <a:t>these:</a:t>
            </a:r>
          </a:p>
          <a:p>
            <a:pPr marL="342900" indent="-342900">
              <a:buFont typeface="Arial" panose="020B0604020202020204" pitchFamily="34" charset="0"/>
              <a:buChar char="•"/>
            </a:pPr>
            <a:r>
              <a:rPr lang="en-US" sz="2400" dirty="0"/>
              <a:t>75 percent </a:t>
            </a:r>
            <a:r>
              <a:rPr lang="en-US" sz="2400" dirty="0">
                <a:solidFill>
                  <a:srgbClr val="FF0000"/>
                </a:solidFill>
              </a:rPr>
              <a:t>suffered neglect</a:t>
            </a:r>
            <a:r>
              <a:rPr lang="en-US" sz="2400" dirty="0"/>
              <a:t>.</a:t>
            </a:r>
          </a:p>
          <a:p>
            <a:pPr marL="342900" indent="-342900">
              <a:buFont typeface="Arial" panose="020B0604020202020204" pitchFamily="34" charset="0"/>
              <a:buChar char="•"/>
            </a:pPr>
            <a:r>
              <a:rPr lang="en-US" sz="2400" dirty="0"/>
              <a:t>17 percent </a:t>
            </a:r>
            <a:r>
              <a:rPr lang="en-US" sz="2400" dirty="0">
                <a:solidFill>
                  <a:srgbClr val="FF0000"/>
                </a:solidFill>
              </a:rPr>
              <a:t>suffered physical abuse</a:t>
            </a:r>
            <a:r>
              <a:rPr lang="en-US" sz="2400" dirty="0"/>
              <a:t>.</a:t>
            </a:r>
          </a:p>
          <a:p>
            <a:pPr marL="342900" indent="-342900">
              <a:buFont typeface="Arial" panose="020B0604020202020204" pitchFamily="34" charset="0"/>
              <a:buChar char="•"/>
            </a:pPr>
            <a:r>
              <a:rPr lang="en-US" sz="2400" dirty="0"/>
              <a:t>8 percent </a:t>
            </a:r>
            <a:r>
              <a:rPr lang="en-US" sz="2400" dirty="0">
                <a:solidFill>
                  <a:srgbClr val="FF0000"/>
                </a:solidFill>
              </a:rPr>
              <a:t>suffered sexual abuse</a:t>
            </a:r>
            <a:r>
              <a:rPr lang="en-US" sz="2400" dirty="0"/>
              <a:t>.</a:t>
            </a:r>
          </a:p>
          <a:p>
            <a:endParaRPr lang="el-GR" sz="2400" dirty="0"/>
          </a:p>
        </p:txBody>
      </p:sp>
    </p:spTree>
    <p:extLst>
      <p:ext uri="{BB962C8B-B14F-4D97-AF65-F5344CB8AC3E}">
        <p14:creationId xmlns:p14="http://schemas.microsoft.com/office/powerpoint/2010/main" val="73543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0943"/>
            <a:ext cx="8928992" cy="14397886"/>
          </a:xfrm>
        </p:spPr>
      </p:pic>
    </p:spTree>
    <p:extLst>
      <p:ext uri="{BB962C8B-B14F-4D97-AF65-F5344CB8AC3E}">
        <p14:creationId xmlns:p14="http://schemas.microsoft.com/office/powerpoint/2010/main" val="129799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8537"/>
            <a:ext cx="8892480" cy="15257074"/>
          </a:xfrm>
        </p:spPr>
      </p:pic>
    </p:spTree>
    <p:extLst>
      <p:ext uri="{BB962C8B-B14F-4D97-AF65-F5344CB8AC3E}">
        <p14:creationId xmlns:p14="http://schemas.microsoft.com/office/powerpoint/2010/main" val="34129199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364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 y="908720"/>
            <a:ext cx="9278938"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idx="1"/>
          </p:nvPr>
        </p:nvSpPr>
        <p:spPr>
          <a:xfrm>
            <a:off x="457994" y="1844824"/>
            <a:ext cx="8229600" cy="4525963"/>
          </a:xfrm>
        </p:spPr>
        <p:txBody>
          <a:bodyPr>
            <a:normAutofit/>
          </a:bodyPr>
          <a:lstStyle/>
          <a:p>
            <a:pPr marL="0" indent="0" algn="ctr">
              <a:buNone/>
            </a:pPr>
            <a:r>
              <a:rPr lang="en-US" sz="8800" b="1" dirty="0" smtClean="0"/>
              <a:t>Thank you for your attention! </a:t>
            </a:r>
            <a:endParaRPr lang="el-GR" sz="8800" b="1" dirty="0"/>
          </a:p>
        </p:txBody>
      </p:sp>
      <p:sp>
        <p:nvSpPr>
          <p:cNvPr id="4" name="TextBox 3"/>
          <p:cNvSpPr txBox="1"/>
          <p:nvPr/>
        </p:nvSpPr>
        <p:spPr>
          <a:xfrm>
            <a:off x="5004048" y="4625435"/>
            <a:ext cx="4042339" cy="1569660"/>
          </a:xfrm>
          <a:prstGeom prst="rect">
            <a:avLst/>
          </a:prstGeom>
          <a:noFill/>
        </p:spPr>
        <p:txBody>
          <a:bodyPr wrap="square" rtlCol="0">
            <a:spAutoFit/>
          </a:bodyPr>
          <a:lstStyle/>
          <a:p>
            <a:pPr algn="r"/>
            <a:r>
              <a:rPr lang="en-US" sz="2400" dirty="0" err="1" smtClean="0"/>
              <a:t>Katerina</a:t>
            </a:r>
            <a:r>
              <a:rPr lang="en-US" sz="2400" dirty="0" smtClean="0"/>
              <a:t> </a:t>
            </a:r>
            <a:r>
              <a:rPr lang="en-US" sz="2400" dirty="0" err="1" smtClean="0"/>
              <a:t>Karanasiou</a:t>
            </a:r>
            <a:endParaRPr lang="en-US" sz="2400" dirty="0" smtClean="0"/>
          </a:p>
          <a:p>
            <a:pPr algn="r"/>
            <a:r>
              <a:rPr lang="en-US" sz="2400" dirty="0" smtClean="0"/>
              <a:t>Anna Maria </a:t>
            </a:r>
            <a:r>
              <a:rPr lang="en-US" sz="2400" dirty="0" err="1" smtClean="0"/>
              <a:t>Karamolegou</a:t>
            </a:r>
            <a:r>
              <a:rPr lang="en-US" sz="2400" dirty="0" smtClean="0"/>
              <a:t> </a:t>
            </a:r>
            <a:endParaRPr lang="en-US" sz="2400" dirty="0" smtClean="0"/>
          </a:p>
          <a:p>
            <a:pPr algn="r"/>
            <a:r>
              <a:rPr lang="en-US" sz="2400" dirty="0" smtClean="0"/>
              <a:t>Xanthippi Vri</a:t>
            </a:r>
          </a:p>
          <a:p>
            <a:pPr algn="r"/>
            <a:r>
              <a:rPr lang="en-US" sz="2400" dirty="0" smtClean="0"/>
              <a:t>Lydia Cheira</a:t>
            </a:r>
            <a:endParaRPr lang="el-GR" sz="2400" dirty="0"/>
          </a:p>
        </p:txBody>
      </p:sp>
    </p:spTree>
    <p:extLst>
      <p:ext uri="{BB962C8B-B14F-4D97-AF65-F5344CB8AC3E}">
        <p14:creationId xmlns:p14="http://schemas.microsoft.com/office/powerpoint/2010/main" val="2225152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264</Words>
  <Application>Microsoft Office PowerPoint</Application>
  <PresentationFormat>Προβολή στην οθόνη (4:3)</PresentationFormat>
  <Paragraphs>21</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anodos</dc:creator>
  <cp:lastModifiedBy>user9</cp:lastModifiedBy>
  <cp:revision>7</cp:revision>
  <dcterms:created xsi:type="dcterms:W3CDTF">2018-03-11T17:28:12Z</dcterms:created>
  <dcterms:modified xsi:type="dcterms:W3CDTF">2018-03-12T11:29:00Z</dcterms:modified>
</cp:coreProperties>
</file>