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2" r:id="rId4"/>
  </p:sldMasterIdLst>
  <p:notesMasterIdLst>
    <p:notesMasterId r:id="rId17"/>
  </p:notesMasterIdLst>
  <p:sldIdLst>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7513" autoAdjust="0"/>
  </p:normalViewPr>
  <p:slideViewPr>
    <p:cSldViewPr showGuides="1">
      <p:cViewPr>
        <p:scale>
          <a:sx n="69" d="100"/>
          <a:sy n="69" d="100"/>
        </p:scale>
        <p:origin x="-546" y="-204"/>
      </p:cViewPr>
      <p:guideLst>
        <p:guide orient="horz" pos="2160"/>
        <p:guide pos="2880"/>
      </p:guideLst>
    </p:cSldViewPr>
  </p:slideViewPr>
  <p:outlineViewPr>
    <p:cViewPr>
      <p:scale>
        <a:sx n="33" d="100"/>
        <a:sy n="33" d="100"/>
      </p:scale>
      <p:origin x="42" y="145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D326AC-5DEA-4A27-AD66-E26A3C588370}" type="datetimeFigureOut">
              <a:rPr lang="en-US" smtClean="0"/>
              <a:t>4/16/2018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62226D-14A6-4BE0-A78E-DAEDDD128328}" type="slidenum">
              <a:rPr lang="en-US" smtClean="0"/>
              <a:t>‹#›</a:t>
            </a:fld>
            <a:endParaRPr lang="en-US"/>
          </a:p>
        </p:txBody>
      </p:sp>
    </p:spTree>
    <p:extLst>
      <p:ext uri="{BB962C8B-B14F-4D97-AF65-F5344CB8AC3E}">
        <p14:creationId xmlns:p14="http://schemas.microsoft.com/office/powerpoint/2010/main" val="3726265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10"/>
          </p:nvPr>
        </p:nvSpPr>
        <p:spPr/>
        <p:txBody>
          <a:bodyPr/>
          <a:lstStyle/>
          <a:p>
            <a:fld id="{1562226D-14A6-4BE0-A78E-DAEDDD128328}" type="slidenum">
              <a:rPr lang="en-US" smtClean="0"/>
              <a:t>1</a:t>
            </a:fld>
            <a:endParaRPr lang="en-US"/>
          </a:p>
        </p:txBody>
      </p:sp>
    </p:spTree>
    <p:extLst>
      <p:ext uri="{BB962C8B-B14F-4D97-AF65-F5344CB8AC3E}">
        <p14:creationId xmlns:p14="http://schemas.microsoft.com/office/powerpoint/2010/main" val="76669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74CBEAF9-9E58-4CC8-A6FF-6DD8A58DEEA4}" type="datetimeFigureOut">
              <a:rPr lang="en-US" smtClean="0">
                <a:solidFill>
                  <a:srgbClr val="F0A22E">
                    <a:shade val="75000"/>
                  </a:srgbClr>
                </a:solidFill>
              </a:rPr>
              <a:pPr/>
              <a:t>4/16/2018</a:t>
            </a:fld>
            <a:endParaRPr lang="en-US">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A15C064-DD44-4CAC-873E-2D1F54821676}"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2585658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CBEAF9-9E58-4CC8-A6FF-6DD8A58DEEA4}" type="datetimeFigureOut">
              <a:rPr lang="en-US" smtClean="0">
                <a:solidFill>
                  <a:srgbClr val="F0A22E">
                    <a:shade val="75000"/>
                  </a:srgbClr>
                </a:solidFill>
              </a:rPr>
              <a:pPr/>
              <a:t>4/16/2018</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A15C064-DD44-4CAC-873E-2D1F54821676}"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3330871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CBEAF9-9E58-4CC8-A6FF-6DD8A58DEEA4}" type="datetimeFigureOut">
              <a:rPr lang="en-US" smtClean="0">
                <a:solidFill>
                  <a:srgbClr val="F0A22E">
                    <a:shade val="75000"/>
                  </a:srgbClr>
                </a:solidFill>
              </a:rPr>
              <a:pPr/>
              <a:t>4/16/2018</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A15C064-DD44-4CAC-873E-2D1F54821676}"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3313932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4CBEAF9-9E58-4CC8-A6FF-6DD8A58DEEA4}" type="datetimeFigureOut">
              <a:rPr lang="en-US" smtClean="0">
                <a:solidFill>
                  <a:srgbClr val="F0A22E">
                    <a:shade val="75000"/>
                  </a:srgbClr>
                </a:solidFill>
              </a:rPr>
              <a:pPr/>
              <a:t>4/16/2018</a:t>
            </a:fld>
            <a:endParaRPr lang="en-US">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A15C064-DD44-4CAC-873E-2D1F54821676}"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3888607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74CBEAF9-9E58-4CC8-A6FF-6DD8A58DEEA4}" type="datetimeFigureOut">
              <a:rPr lang="en-US" smtClean="0">
                <a:solidFill>
                  <a:srgbClr val="F0A22E">
                    <a:shade val="75000"/>
                  </a:srgbClr>
                </a:solidFill>
              </a:rPr>
              <a:pPr/>
              <a:t>4/16/2018</a:t>
            </a:fld>
            <a:endParaRPr lang="en-US">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p:txBody>
          <a:bodyPr/>
          <a:lstStyle/>
          <a:p>
            <a:fld id="{CA15C064-DD44-4CAC-873E-2D1F54821676}" type="slidenum">
              <a:rPr lang="en-US" smtClean="0">
                <a:solidFill>
                  <a:srgbClr val="F0A22E">
                    <a:shade val="75000"/>
                  </a:srgbClr>
                </a:solidFill>
              </a:rPr>
              <a:pPr/>
              <a:t>‹#›</a:t>
            </a:fld>
            <a:endParaRPr lang="en-US">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92825490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74CBEAF9-9E58-4CC8-A6FF-6DD8A58DEEA4}" type="datetimeFigureOut">
              <a:rPr lang="en-US" smtClean="0">
                <a:solidFill>
                  <a:srgbClr val="F0A22E">
                    <a:shade val="75000"/>
                  </a:srgbClr>
                </a:solidFill>
              </a:rPr>
              <a:pPr/>
              <a:t>4/16/2018</a:t>
            </a:fld>
            <a:endParaRPr lang="en-US">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CA15C064-DD44-4CAC-873E-2D1F54821676}"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3937240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74CBEAF9-9E58-4CC8-A6FF-6DD8A58DEEA4}" type="datetimeFigureOut">
              <a:rPr lang="en-US" smtClean="0">
                <a:solidFill>
                  <a:srgbClr val="F0A22E">
                    <a:shade val="75000"/>
                  </a:srgbClr>
                </a:solidFill>
              </a:rPr>
              <a:pPr/>
              <a:t>4/16/2018</a:t>
            </a:fld>
            <a:endParaRPr lang="en-US">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A15C064-DD44-4CAC-873E-2D1F54821676}"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181275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74CBEAF9-9E58-4CC8-A6FF-6DD8A58DEEA4}" type="datetimeFigureOut">
              <a:rPr lang="en-US" smtClean="0">
                <a:solidFill>
                  <a:srgbClr val="F0A22E">
                    <a:shade val="75000"/>
                  </a:srgbClr>
                </a:solidFill>
              </a:rPr>
              <a:pPr/>
              <a:t>4/16/2018</a:t>
            </a:fld>
            <a:endParaRPr lang="en-US">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A15C064-DD44-4CAC-873E-2D1F54821676}"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903395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4CBEAF9-9E58-4CC8-A6FF-6DD8A58DEEA4}" type="datetimeFigureOut">
              <a:rPr lang="en-US" smtClean="0">
                <a:solidFill>
                  <a:srgbClr val="F0A22E">
                    <a:shade val="75000"/>
                  </a:srgbClr>
                </a:solidFill>
              </a:rPr>
              <a:pPr/>
              <a:t>4/16/2018</a:t>
            </a:fld>
            <a:endParaRPr lang="en-US">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CA15C064-DD44-4CAC-873E-2D1F54821676}"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3934815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4CBEAF9-9E58-4CC8-A6FF-6DD8A58DEEA4}" type="datetimeFigureOut">
              <a:rPr lang="en-US" smtClean="0">
                <a:solidFill>
                  <a:srgbClr val="F0A22E">
                    <a:shade val="75000"/>
                  </a:srgbClr>
                </a:solidFill>
              </a:rPr>
              <a:pPr/>
              <a:t>4/16/2018</a:t>
            </a:fld>
            <a:endParaRPr lang="en-US">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A15C064-DD44-4CAC-873E-2D1F54821676}"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1793081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74CBEAF9-9E58-4CC8-A6FF-6DD8A58DEEA4}" type="datetimeFigureOut">
              <a:rPr lang="en-US" smtClean="0">
                <a:solidFill>
                  <a:srgbClr val="F0A22E">
                    <a:shade val="75000"/>
                  </a:srgbClr>
                </a:solidFill>
              </a:rPr>
              <a:pPr/>
              <a:t>4/16/2018</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CA15C064-DD44-4CAC-873E-2D1F54821676}" type="slidenum">
              <a:rPr lang="en-US" smtClean="0">
                <a:solidFill>
                  <a:srgbClr val="F0A22E">
                    <a:shade val="75000"/>
                  </a:srgbClr>
                </a:solidFill>
              </a:rPr>
              <a:pPr/>
              <a:t>‹#›</a:t>
            </a:fld>
            <a:endParaRPr lang="en-US">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973253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4CBEAF9-9E58-4CC8-A6FF-6DD8A58DEEA4}" type="datetimeFigureOut">
              <a:rPr lang="en-US" smtClean="0">
                <a:solidFill>
                  <a:srgbClr val="F0A22E">
                    <a:shade val="75000"/>
                  </a:srgbClr>
                </a:solidFill>
              </a:rPr>
              <a:pPr/>
              <a:t>4/16/2018</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A15C064-DD44-4CAC-873E-2D1F54821676}"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6811982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cartoonmovement.com/cartoon" TargetMode="External"/><Relationship Id="rId2" Type="http://schemas.openxmlformats.org/officeDocument/2006/relationships/hyperlink" Target="http://www.ohchr.org/EN/ProfessionalInterest/Pages/CRC.aspx" TargetMode="External"/><Relationship Id="rId1" Type="http://schemas.openxmlformats.org/officeDocument/2006/relationships/slideLayout" Target="../slideLayouts/slideLayout2.xml"/><Relationship Id="rId5" Type="http://schemas.openxmlformats.org/officeDocument/2006/relationships/hyperlink" Target="https://en.wikipedia.org/wiki/Convention_on_the_Rights_of_the_Child#States_party_and_signatories" TargetMode="External"/><Relationship Id="rId4" Type="http://schemas.openxmlformats.org/officeDocument/2006/relationships/hyperlink" Target="https://www.unicef.org/rightsite/files/uncrcchilldfriendlylanguage.pd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am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94" y="152400"/>
            <a:ext cx="9107612" cy="63411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90800" y="274988"/>
            <a:ext cx="6400800" cy="3048000"/>
          </a:xfrm>
          <a:prstGeom prst="rect">
            <a:avLst/>
          </a:prstGeom>
          <a:noFill/>
          <a:scene3d>
            <a:camera prst="perspectiveHeroicExtremeLeftFacing"/>
            <a:lightRig rig="threePt" dir="t"/>
          </a:scene3d>
        </p:spPr>
        <p:txBody>
          <a:bodyPr wrap="square" lIns="0" tIns="0" rIns="0" bIns="0" rtlCol="0" anchor="ctr" anchorCtr="1">
            <a:noAutofit/>
            <a:scene3d>
              <a:camera prst="isometricOffAxis2Left">
                <a:rot lat="600000" lon="1200000" rev="0"/>
              </a:camera>
              <a:lightRig rig="twoPt" dir="t"/>
            </a:scene3d>
            <a:sp3d extrusionH="889000" prstMaterial="matte">
              <a:bevelT w="82550" h="38100" prst="coolSlant"/>
            </a:sp3d>
          </a:bodyPr>
          <a:lstStyle/>
          <a:p>
            <a:pPr algn="ctr">
              <a:lnSpc>
                <a:spcPct val="70000"/>
              </a:lnSpc>
            </a:pPr>
            <a:r>
              <a:rPr lang="en-US" sz="10000" spc="200" dirty="0" smtClean="0">
                <a:gradFill flip="none" rotWithShape="1">
                  <a:gsLst>
                    <a:gs pos="0">
                      <a:schemeClr val="bg1">
                        <a:lumMod val="85000"/>
                      </a:schemeClr>
                    </a:gs>
                    <a:gs pos="100000">
                      <a:schemeClr val="bg1">
                        <a:lumMod val="50000"/>
                      </a:schemeClr>
                    </a:gs>
                  </a:gsLst>
                  <a:path path="circle">
                    <a:fillToRect t="100000" r="100000"/>
                  </a:path>
                  <a:tileRect l="-100000" b="-100000"/>
                </a:gradFill>
                <a:effectLst>
                  <a:outerShdw blurRad="60007" dist="200025" dir="15000000" sy="30000" kx="-1800000" algn="bl" rotWithShape="0">
                    <a:prstClr val="black">
                      <a:alpha val="32000"/>
                    </a:prstClr>
                  </a:outerShdw>
                </a:effectLst>
                <a:latin typeface="Impact" pitchFamily="34" charset="0"/>
              </a:rPr>
              <a:t>CHILDREN‘S RIGHTS</a:t>
            </a:r>
            <a:endParaRPr lang="en-US" sz="7550" kern="0" spc="-150" dirty="0" smtClean="0">
              <a:gradFill flip="none" rotWithShape="1">
                <a:gsLst>
                  <a:gs pos="0">
                    <a:schemeClr val="bg1">
                      <a:lumMod val="85000"/>
                    </a:schemeClr>
                  </a:gs>
                  <a:gs pos="100000">
                    <a:schemeClr val="bg1">
                      <a:lumMod val="50000"/>
                    </a:schemeClr>
                  </a:gs>
                </a:gsLst>
                <a:path path="circle">
                  <a:fillToRect t="100000" r="100000"/>
                </a:path>
                <a:tileRect l="-100000" b="-100000"/>
              </a:gradFill>
              <a:effectLst>
                <a:outerShdw blurRad="60007" dist="200025" dir="15000000" sy="30000" kx="-1800000" algn="bl" rotWithShape="0">
                  <a:prstClr val="black">
                    <a:alpha val="32000"/>
                  </a:prstClr>
                </a:outerShdw>
              </a:effectLst>
              <a:latin typeface="Impact" pitchFamily="34" charset="0"/>
            </a:endParaRPr>
          </a:p>
        </p:txBody>
      </p:sp>
      <p:sp>
        <p:nvSpPr>
          <p:cNvPr id="3" name="Ορθογώνιο 2"/>
          <p:cNvSpPr/>
          <p:nvPr/>
        </p:nvSpPr>
        <p:spPr>
          <a:xfrm rot="10800000" flipV="1">
            <a:off x="0" y="6324600"/>
            <a:ext cx="9144000"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solidFill>
                  <a:srgbClr val="C00000"/>
                </a:solidFill>
                <a:latin typeface="Arial" pitchFamily="34" charset="0"/>
                <a:cs typeface="Arial" pitchFamily="34" charset="0"/>
              </a:rPr>
              <a:t> </a:t>
            </a:r>
            <a:r>
              <a:rPr lang="en-US" dirty="0" err="1" smtClean="0">
                <a:solidFill>
                  <a:srgbClr val="C00000"/>
                </a:solidFill>
                <a:latin typeface="Arial" pitchFamily="34" charset="0"/>
                <a:cs typeface="Arial" pitchFamily="34" charset="0"/>
              </a:rPr>
              <a:t>Charalampos</a:t>
            </a:r>
            <a:r>
              <a:rPr lang="en-US" dirty="0" smtClean="0">
                <a:solidFill>
                  <a:srgbClr val="C00000"/>
                </a:solidFill>
                <a:latin typeface="Arial" pitchFamily="34" charset="0"/>
                <a:cs typeface="Arial" pitchFamily="34" charset="0"/>
              </a:rPr>
              <a:t> </a:t>
            </a:r>
            <a:r>
              <a:rPr lang="en-US" dirty="0" err="1" smtClean="0">
                <a:solidFill>
                  <a:srgbClr val="C00000"/>
                </a:solidFill>
                <a:latin typeface="Arial" pitchFamily="34" charset="0"/>
                <a:cs typeface="Arial" pitchFamily="34" charset="0"/>
              </a:rPr>
              <a:t>Papaioannou</a:t>
            </a:r>
            <a:endParaRPr lang="en-GB"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1139552853"/>
      </p:ext>
    </p:extLst>
  </p:cSld>
  <p:clrMapOvr>
    <a:masterClrMapping/>
  </p:clrMapOvr>
  <mc:AlternateContent xmlns:mc="http://schemas.openxmlformats.org/markup-compatibility/2006" xmlns:p14="http://schemas.microsoft.com/office/powerpoint/2010/main">
    <mc:Choice Requires="p14">
      <p:transition spd="slow" p14:dur="3000" advTm="3000"/>
    </mc:Choice>
    <mc:Fallback xmlns="">
      <p:transition spd="slow" advTm="3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04800" y="228600"/>
            <a:ext cx="8686800" cy="6477000"/>
          </a:xfrm>
        </p:spPr>
        <p:txBody>
          <a:bodyPr>
            <a:normAutofit fontScale="62500" lnSpcReduction="20000"/>
          </a:bodyPr>
          <a:lstStyle/>
          <a:p>
            <a:r>
              <a:rPr lang="en-GB" dirty="0"/>
              <a:t>Article 32</a:t>
            </a:r>
          </a:p>
          <a:p>
            <a:endParaRPr lang="en-GB" dirty="0"/>
          </a:p>
          <a:p>
            <a:r>
              <a:rPr lang="en-GB" dirty="0"/>
              <a:t>1. States Parties recognize the right of the child to be protected from economic exploitation and from performing any work that is likely to be hazardous or to interfere with the child's education, or to be harmful to the child's health or physical, mental, spiritual, moral or social development.</a:t>
            </a:r>
          </a:p>
          <a:p>
            <a:endParaRPr lang="en-GB" dirty="0"/>
          </a:p>
          <a:p>
            <a:r>
              <a:rPr lang="en-GB" dirty="0"/>
              <a:t>2. States Parties shall take legislative, administrative, social and educational measures to ensure the implementation of the present article. To this end, and having regard to the relevant provisions of other international instruments, States Parties shall in particular:</a:t>
            </a:r>
          </a:p>
          <a:p>
            <a:pPr marL="0" indent="0">
              <a:buNone/>
            </a:pPr>
            <a:r>
              <a:rPr lang="en-GB" dirty="0" smtClean="0"/>
              <a:t>(</a:t>
            </a:r>
            <a:r>
              <a:rPr lang="en-GB" dirty="0"/>
              <a:t>a) Provide for a minimum age or minimum ages for admission to employment</a:t>
            </a:r>
            <a:r>
              <a:rPr lang="en-GB" dirty="0" smtClean="0"/>
              <a:t>;</a:t>
            </a:r>
            <a:endParaRPr lang="en-GB" dirty="0"/>
          </a:p>
          <a:p>
            <a:pPr marL="0" indent="0">
              <a:buNone/>
            </a:pPr>
            <a:r>
              <a:rPr lang="en-GB" dirty="0"/>
              <a:t>(b) Provide for appropriate regulation of the hours and conditions of employment;</a:t>
            </a:r>
          </a:p>
          <a:p>
            <a:pPr marL="0" indent="0">
              <a:buNone/>
            </a:pPr>
            <a:r>
              <a:rPr lang="en-GB" dirty="0" smtClean="0"/>
              <a:t>(</a:t>
            </a:r>
            <a:r>
              <a:rPr lang="en-GB" dirty="0"/>
              <a:t>c) Provide for appropriate penalties or other sanctions to ensure the effective enforcement of the present article. </a:t>
            </a:r>
            <a:endParaRPr lang="en-GB" dirty="0" smtClean="0"/>
          </a:p>
          <a:p>
            <a:pPr marL="0" indent="0">
              <a:buNone/>
            </a:pPr>
            <a:endParaRPr lang="en-US" dirty="0"/>
          </a:p>
          <a:p>
            <a:pPr marL="0" indent="0">
              <a:buNone/>
            </a:pPr>
            <a:r>
              <a:rPr lang="en-GB" sz="3800" b="1" dirty="0" smtClean="0"/>
              <a:t>You </a:t>
            </a:r>
            <a:r>
              <a:rPr lang="en-GB" sz="3800" b="1" dirty="0"/>
              <a:t>have the right to protection from work </a:t>
            </a:r>
            <a:r>
              <a:rPr lang="en-GB" sz="3800" b="1" dirty="0" smtClean="0"/>
              <a:t>that harms </a:t>
            </a:r>
            <a:r>
              <a:rPr lang="en-GB" sz="3800" b="1" dirty="0"/>
              <a:t>you, and is bad for your health and </a:t>
            </a:r>
            <a:r>
              <a:rPr lang="en-GB" sz="3800" b="1" dirty="0" smtClean="0"/>
              <a:t>education</a:t>
            </a:r>
            <a:r>
              <a:rPr lang="en-GB" sz="3800" b="1" dirty="0"/>
              <a:t>. If you work, you have the right to </a:t>
            </a:r>
            <a:r>
              <a:rPr lang="en-GB" sz="3800" b="1" dirty="0" smtClean="0"/>
              <a:t>be safe </a:t>
            </a:r>
            <a:r>
              <a:rPr lang="en-GB" sz="3800" b="1" dirty="0"/>
              <a:t>and paid fairly.</a:t>
            </a:r>
          </a:p>
        </p:txBody>
      </p:sp>
    </p:spTree>
    <p:extLst>
      <p:ext uri="{BB962C8B-B14F-4D97-AF65-F5344CB8AC3E}">
        <p14:creationId xmlns:p14="http://schemas.microsoft.com/office/powerpoint/2010/main" val="10581945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he right to lif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886200"/>
            <a:ext cx="2734536" cy="2599888"/>
          </a:xfrm>
          <a:prstGeom prst="rect">
            <a:avLst/>
          </a:prstGeom>
          <a:noFill/>
          <a:extLst>
            <a:ext uri="{909E8E84-426E-40DD-AFC4-6F175D3DCCD1}">
              <a14:hiddenFill xmlns:a14="http://schemas.microsoft.com/office/drawing/2010/main">
                <a:solidFill>
                  <a:srgbClr val="FFFFFF"/>
                </a:solidFill>
              </a14:hiddenFill>
            </a:ext>
          </a:extLst>
        </p:spPr>
      </p:pic>
      <p:sp>
        <p:nvSpPr>
          <p:cNvPr id="3" name="Θέση περιεχομένου 2"/>
          <p:cNvSpPr>
            <a:spLocks noGrp="1"/>
          </p:cNvSpPr>
          <p:nvPr>
            <p:ph idx="1"/>
          </p:nvPr>
        </p:nvSpPr>
        <p:spPr>
          <a:xfrm>
            <a:off x="304800" y="533401"/>
            <a:ext cx="8686800" cy="4191000"/>
          </a:xfrm>
        </p:spPr>
        <p:txBody>
          <a:bodyPr>
            <a:normAutofit fontScale="70000" lnSpcReduction="20000"/>
          </a:bodyPr>
          <a:lstStyle/>
          <a:p>
            <a:r>
              <a:rPr lang="en-GB" dirty="0"/>
              <a:t>Article 39</a:t>
            </a:r>
          </a:p>
          <a:p>
            <a:endParaRPr lang="en-GB" dirty="0"/>
          </a:p>
          <a:p>
            <a:r>
              <a:rPr lang="en-GB" dirty="0"/>
              <a:t>States Parties shall take all appropriate measures to promote physical and psychological recovery and social reintegration of a child victim of: any form of neglect, exploitation, or abuse; torture or any other form of cruel, inhuman or degrading treatment or punishment; or armed conflicts. Such recovery and reintegration shall take place in an environment which fosters the health, self-respect and dignity of the child. </a:t>
            </a:r>
            <a:endParaRPr lang="en-GB" dirty="0" smtClean="0"/>
          </a:p>
          <a:p>
            <a:endParaRPr lang="en-US" dirty="0"/>
          </a:p>
          <a:p>
            <a:r>
              <a:rPr lang="en-GB" dirty="0" smtClean="0"/>
              <a:t>You </a:t>
            </a:r>
            <a:r>
              <a:rPr lang="en-GB" dirty="0"/>
              <a:t>have the right to </a:t>
            </a:r>
            <a:r>
              <a:rPr lang="en-GB" b="1" i="1" dirty="0">
                <a:solidFill>
                  <a:srgbClr val="002060"/>
                </a:solidFill>
                <a:effectLst>
                  <a:outerShdw blurRad="38100" dist="38100" dir="2700000" algn="tl">
                    <a:srgbClr val="000000">
                      <a:alpha val="43137"/>
                    </a:srgbClr>
                  </a:outerShdw>
                </a:effectLst>
              </a:rPr>
              <a:t>help</a:t>
            </a:r>
            <a:r>
              <a:rPr lang="en-GB" dirty="0"/>
              <a:t> if you've been </a:t>
            </a:r>
            <a:r>
              <a:rPr lang="en-GB" b="1" i="1" dirty="0" smtClean="0">
                <a:solidFill>
                  <a:srgbClr val="002060"/>
                </a:solidFill>
                <a:effectLst>
                  <a:outerShdw blurRad="38100" dist="38100" dir="2700000" algn="tl">
                    <a:srgbClr val="000000">
                      <a:alpha val="43137"/>
                    </a:srgbClr>
                  </a:outerShdw>
                </a:effectLst>
              </a:rPr>
              <a:t>hurt, neglected </a:t>
            </a:r>
            <a:r>
              <a:rPr lang="en-GB" dirty="0"/>
              <a:t>or </a:t>
            </a:r>
            <a:r>
              <a:rPr lang="en-GB" b="1" i="1" dirty="0">
                <a:solidFill>
                  <a:srgbClr val="002060"/>
                </a:solidFill>
                <a:effectLst>
                  <a:outerShdw blurRad="38100" dist="38100" dir="2700000" algn="tl">
                    <a:srgbClr val="000000">
                      <a:alpha val="43137"/>
                    </a:srgbClr>
                  </a:outerShdw>
                </a:effectLst>
              </a:rPr>
              <a:t>badly </a:t>
            </a:r>
            <a:r>
              <a:rPr lang="en-GB" b="1" i="1" dirty="0" smtClean="0">
                <a:solidFill>
                  <a:srgbClr val="002060"/>
                </a:solidFill>
                <a:effectLst>
                  <a:outerShdw blurRad="38100" dist="38100" dir="2700000" algn="tl">
                    <a:srgbClr val="000000">
                      <a:alpha val="43137"/>
                    </a:srgbClr>
                  </a:outerShdw>
                </a:effectLst>
              </a:rPr>
              <a:t>treated.</a:t>
            </a:r>
            <a:endParaRPr lang="en-GB" b="1" i="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590409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smtClean="0">
                <a:solidFill>
                  <a:srgbClr val="002060"/>
                </a:solidFill>
                <a:latin typeface="AR BLANCA" pitchFamily="2" charset="0"/>
              </a:rPr>
              <a:t>References and related links:</a:t>
            </a:r>
            <a:endParaRPr lang="en-GB" b="1" dirty="0">
              <a:solidFill>
                <a:srgbClr val="002060"/>
              </a:solidFill>
              <a:latin typeface="AR BLANCA" pitchFamily="2" charset="0"/>
            </a:endParaRPr>
          </a:p>
        </p:txBody>
      </p:sp>
      <p:sp>
        <p:nvSpPr>
          <p:cNvPr id="3" name="Θέση περιεχομένου 2"/>
          <p:cNvSpPr>
            <a:spLocks noGrp="1"/>
          </p:cNvSpPr>
          <p:nvPr>
            <p:ph idx="1"/>
          </p:nvPr>
        </p:nvSpPr>
        <p:spPr>
          <a:xfrm>
            <a:off x="0" y="1554162"/>
            <a:ext cx="9144000" cy="4525963"/>
          </a:xfrm>
        </p:spPr>
        <p:txBody>
          <a:bodyPr>
            <a:normAutofit/>
          </a:bodyPr>
          <a:lstStyle/>
          <a:p>
            <a:pPr>
              <a:buFont typeface="Wingdings" pitchFamily="2" charset="2"/>
              <a:buChar char="Ø"/>
            </a:pPr>
            <a:r>
              <a:rPr lang="en-GB" sz="2400" dirty="0" smtClean="0">
                <a:hlinkClick r:id="rId2"/>
              </a:rPr>
              <a:t>http</a:t>
            </a:r>
            <a:r>
              <a:rPr lang="en-GB" sz="2400" dirty="0">
                <a:hlinkClick r:id="rId2"/>
              </a:rPr>
              <a:t>://</a:t>
            </a:r>
            <a:r>
              <a:rPr lang="en-GB" sz="2400" dirty="0" smtClean="0">
                <a:hlinkClick r:id="rId2"/>
              </a:rPr>
              <a:t>www.ohchr.org/EN/ProfessionalInterest/Pages/CRC.aspx</a:t>
            </a:r>
            <a:endParaRPr lang="en-GB" sz="2400" dirty="0" smtClean="0"/>
          </a:p>
          <a:p>
            <a:pPr>
              <a:buFont typeface="Wingdings" pitchFamily="2" charset="2"/>
              <a:buChar char="Ø"/>
            </a:pPr>
            <a:r>
              <a:rPr lang="en-GB" sz="2400" dirty="0">
                <a:hlinkClick r:id="rId3"/>
              </a:rPr>
              <a:t>https://</a:t>
            </a:r>
            <a:r>
              <a:rPr lang="en-GB" sz="2400" dirty="0" smtClean="0">
                <a:hlinkClick r:id="rId3"/>
              </a:rPr>
              <a:t>www.cartoonmovement.com/cartoon</a:t>
            </a:r>
            <a:endParaRPr lang="en-GB" sz="2400" dirty="0" smtClean="0"/>
          </a:p>
          <a:p>
            <a:pPr>
              <a:buFont typeface="Wingdings" pitchFamily="2" charset="2"/>
              <a:buChar char="Ø"/>
            </a:pPr>
            <a:r>
              <a:rPr lang="en-GB" sz="2400" dirty="0">
                <a:hlinkClick r:id="rId4"/>
              </a:rPr>
              <a:t>https://</a:t>
            </a:r>
            <a:r>
              <a:rPr lang="en-GB" sz="2400" dirty="0" smtClean="0">
                <a:hlinkClick r:id="rId4"/>
              </a:rPr>
              <a:t>www.unicef.org/rightsite/files/uncrcchilldfriendlylanguage.pdf</a:t>
            </a:r>
            <a:endParaRPr lang="en-GB" sz="2400" dirty="0" smtClean="0"/>
          </a:p>
          <a:p>
            <a:pPr>
              <a:buFont typeface="Wingdings" pitchFamily="2" charset="2"/>
              <a:buChar char="Ø"/>
            </a:pPr>
            <a:r>
              <a:rPr lang="en-GB" sz="2400" dirty="0">
                <a:hlinkClick r:id="rId5"/>
              </a:rPr>
              <a:t>https://</a:t>
            </a:r>
            <a:r>
              <a:rPr lang="en-GB" sz="2400" dirty="0" smtClean="0">
                <a:hlinkClick r:id="rId5"/>
              </a:rPr>
              <a:t>en.wikipedia.org/wiki/Convention_on_the_Rights_of_the_Child#States_party_and_signatories</a:t>
            </a:r>
            <a:endParaRPr lang="en-GB" sz="2400" dirty="0" smtClean="0"/>
          </a:p>
          <a:p>
            <a:pPr>
              <a:buFont typeface="Wingdings" pitchFamily="2" charset="2"/>
              <a:buChar char="Ø"/>
            </a:pPr>
            <a:endParaRPr lang="en-GB" sz="2400" dirty="0" smtClean="0"/>
          </a:p>
          <a:p>
            <a:pPr>
              <a:buFont typeface="Wingdings" pitchFamily="2" charset="2"/>
              <a:buChar char="Ø"/>
            </a:pPr>
            <a:endParaRPr lang="en-GB" sz="2400" dirty="0"/>
          </a:p>
        </p:txBody>
      </p:sp>
    </p:spTree>
    <p:extLst>
      <p:ext uri="{BB962C8B-B14F-4D97-AF65-F5344CB8AC3E}">
        <p14:creationId xmlns:p14="http://schemas.microsoft.com/office/powerpoint/2010/main" val="774228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ading Bord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1" y="1351091"/>
            <a:ext cx="3810000" cy="4668710"/>
          </a:xfrm>
          <a:prstGeom prst="rect">
            <a:avLst/>
          </a:prstGeom>
          <a:noFill/>
          <a:extLst>
            <a:ext uri="{909E8E84-426E-40DD-AFC4-6F175D3DCCD1}">
              <a14:hiddenFill xmlns:a14="http://schemas.microsoft.com/office/drawing/2010/main">
                <a:solidFill>
                  <a:srgbClr val="FFFFFF"/>
                </a:solidFill>
              </a14:hiddenFill>
            </a:ext>
          </a:extLst>
        </p:spPr>
      </p:pic>
      <p:sp>
        <p:nvSpPr>
          <p:cNvPr id="4" name="Υπότιτλος 3"/>
          <p:cNvSpPr>
            <a:spLocks noGrp="1"/>
          </p:cNvSpPr>
          <p:nvPr>
            <p:ph type="subTitle" idx="1"/>
          </p:nvPr>
        </p:nvSpPr>
        <p:spPr>
          <a:xfrm>
            <a:off x="76200" y="152400"/>
            <a:ext cx="8915400" cy="6324600"/>
          </a:xfrm>
        </p:spPr>
        <p:txBody>
          <a:bodyPr>
            <a:normAutofit fontScale="77500" lnSpcReduction="20000"/>
          </a:bodyPr>
          <a:lstStyle/>
          <a:p>
            <a:r>
              <a:rPr lang="en-US" sz="2800" dirty="0" smtClean="0"/>
              <a:t>The </a:t>
            </a:r>
            <a:r>
              <a:rPr lang="en-US" sz="2800" b="1" i="1" dirty="0" smtClean="0">
                <a:effectLst>
                  <a:outerShdw blurRad="38100" dist="38100" dir="2700000" algn="tl">
                    <a:srgbClr val="000000">
                      <a:alpha val="43137"/>
                    </a:srgbClr>
                  </a:outerShdw>
                </a:effectLst>
              </a:rPr>
              <a:t>Convention on the Rights of the Child    						</a:t>
            </a:r>
          </a:p>
          <a:p>
            <a:r>
              <a:rPr lang="en-US" sz="2800" b="1" i="1" dirty="0">
                <a:effectLst>
                  <a:outerShdw blurRad="38100" dist="38100" dir="2700000" algn="tl">
                    <a:srgbClr val="000000">
                      <a:alpha val="43137"/>
                    </a:srgbClr>
                  </a:outerShdw>
                </a:effectLst>
              </a:rPr>
              <a:t>	</a:t>
            </a:r>
            <a:r>
              <a:rPr lang="en-US" sz="2800" b="1" i="1" dirty="0" smtClean="0">
                <a:effectLst>
                  <a:outerShdw blurRad="38100" dist="38100" dir="2700000" algn="tl">
                    <a:srgbClr val="000000">
                      <a:alpha val="43137"/>
                    </a:srgbClr>
                  </a:outerShdw>
                </a:effectLst>
              </a:rPr>
              <a:t>				</a:t>
            </a:r>
            <a:r>
              <a:rPr lang="en-US" sz="2800" dirty="0" smtClean="0"/>
              <a:t>(commonly abbreviated as 						the </a:t>
            </a:r>
            <a:r>
              <a:rPr lang="en-US" sz="2800" b="1" i="1" dirty="0" smtClean="0">
                <a:effectLst>
                  <a:outerShdw blurRad="38100" dist="38100" dir="2700000" algn="tl">
                    <a:srgbClr val="000000">
                      <a:alpha val="43137"/>
                    </a:srgbClr>
                  </a:outerShdw>
                </a:effectLst>
              </a:rPr>
              <a:t>CRC</a:t>
            </a:r>
            <a:r>
              <a:rPr lang="en-US" sz="2800" dirty="0" smtClean="0"/>
              <a:t> or </a:t>
            </a:r>
            <a:r>
              <a:rPr lang="en-US" sz="2800" b="1" i="1" dirty="0" smtClean="0">
                <a:effectLst>
                  <a:outerShdw blurRad="38100" dist="38100" dir="2700000" algn="tl">
                    <a:srgbClr val="000000">
                      <a:alpha val="43137"/>
                    </a:srgbClr>
                  </a:outerShdw>
                </a:effectLst>
              </a:rPr>
              <a:t>UNCRC</a:t>
            </a:r>
            <a:r>
              <a:rPr lang="en-US" sz="2800" dirty="0" smtClean="0"/>
              <a:t>) was first 					</a:t>
            </a:r>
            <a:r>
              <a:rPr lang="en-US" sz="2800" dirty="0" smtClean="0"/>
              <a:t>         signed </a:t>
            </a:r>
            <a:r>
              <a:rPr lang="en-US" sz="2800" dirty="0" smtClean="0"/>
              <a:t>on 20 November 1989 					</a:t>
            </a:r>
            <a:r>
              <a:rPr lang="en-US" sz="2800" dirty="0" smtClean="0"/>
              <a:t>           in </a:t>
            </a:r>
            <a:r>
              <a:rPr lang="en-US" sz="2800" dirty="0" smtClean="0"/>
              <a:t>New York, and came into 						force on 2 September 1990. 	</a:t>
            </a:r>
          </a:p>
          <a:p>
            <a:r>
              <a:rPr lang="en-US" sz="2800" dirty="0"/>
              <a:t>	</a:t>
            </a:r>
            <a:r>
              <a:rPr lang="en-US" sz="2800" dirty="0" smtClean="0"/>
              <a:t>			</a:t>
            </a:r>
          </a:p>
          <a:p>
            <a:r>
              <a:rPr lang="en-US" sz="2800" dirty="0" smtClean="0"/>
              <a:t>					Today, 196 different countries 					</a:t>
            </a:r>
            <a:r>
              <a:rPr lang="en-US" sz="2800" dirty="0" smtClean="0"/>
              <a:t>              are </a:t>
            </a:r>
            <a:r>
              <a:rPr lang="en-US" sz="2800" dirty="0" smtClean="0"/>
              <a:t>party to it. However, </a:t>
            </a:r>
          </a:p>
          <a:p>
            <a:endParaRPr lang="en-US" sz="2800" dirty="0" smtClean="0"/>
          </a:p>
          <a:p>
            <a:pPr algn="ctr"/>
            <a:r>
              <a:rPr lang="en-US" sz="3200" b="1" i="1" dirty="0" smtClean="0">
                <a:solidFill>
                  <a:srgbClr val="002060"/>
                </a:solidFill>
                <a:effectLst>
                  <a:outerShdw blurRad="38100" dist="38100" dir="2700000" algn="tl">
                    <a:srgbClr val="000000">
                      <a:alpha val="43137"/>
                    </a:srgbClr>
                  </a:outerShdw>
                </a:effectLst>
              </a:rPr>
              <a:t>					Which are the Rights of the 					Child?</a:t>
            </a:r>
          </a:p>
          <a:p>
            <a:pPr algn="ctr"/>
            <a:endParaRPr lang="en-US" sz="3200" b="1" i="1" dirty="0" smtClean="0">
              <a:solidFill>
                <a:srgbClr val="002060"/>
              </a:solidFill>
              <a:effectLst>
                <a:outerShdw blurRad="38100" dist="38100" dir="2700000" algn="tl">
                  <a:srgbClr val="000000">
                    <a:alpha val="43137"/>
                  </a:srgbClr>
                </a:outerShdw>
              </a:effectLst>
            </a:endParaRPr>
          </a:p>
          <a:p>
            <a:r>
              <a:rPr lang="en-US" sz="2800" dirty="0" smtClean="0"/>
              <a:t>					In this presentation, I’m going 					</a:t>
            </a:r>
            <a:r>
              <a:rPr lang="en-US" sz="2800" dirty="0" smtClean="0"/>
              <a:t>        to </a:t>
            </a:r>
            <a:r>
              <a:rPr lang="en-US" sz="2800" dirty="0" smtClean="0"/>
              <a:t>showcase the most 						</a:t>
            </a:r>
            <a:r>
              <a:rPr lang="en-US" sz="2800" dirty="0" smtClean="0"/>
              <a:t>       important </a:t>
            </a:r>
            <a:r>
              <a:rPr lang="en-US" sz="2800" dirty="0" smtClean="0"/>
              <a:t>of them , since  						</a:t>
            </a:r>
            <a:r>
              <a:rPr lang="en-US" sz="2800" dirty="0" smtClean="0"/>
              <a:t>    they </a:t>
            </a:r>
            <a:r>
              <a:rPr lang="en-US" sz="2800" dirty="0" smtClean="0"/>
              <a:t>count up to 54 rights in total.</a:t>
            </a:r>
            <a:endParaRPr lang="en-GB" sz="2800" dirty="0"/>
          </a:p>
        </p:txBody>
      </p:sp>
    </p:spTree>
    <p:extLst>
      <p:ext uri="{BB962C8B-B14F-4D97-AF65-F5344CB8AC3E}">
        <p14:creationId xmlns:p14="http://schemas.microsoft.com/office/powerpoint/2010/main" val="36980126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yrian Hom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1891" y="3297747"/>
            <a:ext cx="4296554" cy="2669234"/>
          </a:xfrm>
          <a:prstGeom prst="rect">
            <a:avLst/>
          </a:prstGeom>
          <a:noFill/>
          <a:extLst>
            <a:ext uri="{909E8E84-426E-40DD-AFC4-6F175D3DCCD1}">
              <a14:hiddenFill xmlns:a14="http://schemas.microsoft.com/office/drawing/2010/main">
                <a:solidFill>
                  <a:srgbClr val="FFFFFF"/>
                </a:solidFill>
              </a14:hiddenFill>
            </a:ext>
          </a:extLst>
        </p:spPr>
      </p:pic>
      <p:sp>
        <p:nvSpPr>
          <p:cNvPr id="3" name="Θέση περιεχομένου 2"/>
          <p:cNvSpPr>
            <a:spLocks noGrp="1"/>
          </p:cNvSpPr>
          <p:nvPr>
            <p:ph idx="1"/>
          </p:nvPr>
        </p:nvSpPr>
        <p:spPr>
          <a:xfrm>
            <a:off x="152400" y="1295401"/>
            <a:ext cx="8686800" cy="2895600"/>
          </a:xfrm>
        </p:spPr>
        <p:txBody>
          <a:bodyPr>
            <a:normAutofit fontScale="77500" lnSpcReduction="20000"/>
          </a:bodyPr>
          <a:lstStyle/>
          <a:p>
            <a:r>
              <a:rPr lang="en-GB" sz="2800" dirty="0"/>
              <a:t>Article 6</a:t>
            </a:r>
            <a:br>
              <a:rPr lang="en-GB" sz="2800" dirty="0"/>
            </a:br>
            <a:r>
              <a:rPr lang="en-GB" sz="2800" dirty="0"/>
              <a:t>1. States Parties recognize that every child has the inherent right to life</a:t>
            </a:r>
            <a:r>
              <a:rPr lang="en-GB" sz="2800" dirty="0" smtClean="0"/>
              <a:t>.</a:t>
            </a:r>
          </a:p>
          <a:p>
            <a:r>
              <a:rPr lang="en-GB" sz="2800" dirty="0"/>
              <a:t/>
            </a:r>
            <a:br>
              <a:rPr lang="en-GB" sz="2800" dirty="0"/>
            </a:br>
            <a:r>
              <a:rPr lang="en-GB" sz="2800" dirty="0"/>
              <a:t>2. States Parties shall ensure to the maximum extent possible the survival and development of the child. </a:t>
            </a:r>
            <a:endParaRPr lang="en-GB" sz="2800" dirty="0" smtClean="0"/>
          </a:p>
          <a:p>
            <a:endParaRPr lang="en-US" sz="2800" dirty="0"/>
          </a:p>
          <a:p>
            <a:r>
              <a:rPr lang="en-US" sz="2800" dirty="0" smtClean="0"/>
              <a:t>In other words, </a:t>
            </a:r>
          </a:p>
          <a:p>
            <a:r>
              <a:rPr lang="en-US" sz="2800" dirty="0" smtClean="0"/>
              <a:t>you have the right to </a:t>
            </a:r>
            <a:r>
              <a:rPr lang="en-US" sz="2800" b="1" i="1" dirty="0" smtClean="0">
                <a:solidFill>
                  <a:srgbClr val="002060"/>
                </a:solidFill>
                <a:effectLst>
                  <a:outerShdw blurRad="38100" dist="38100" dir="2700000" algn="tl">
                    <a:srgbClr val="000000">
                      <a:alpha val="43137"/>
                    </a:srgbClr>
                  </a:outerShdw>
                </a:effectLst>
              </a:rPr>
              <a:t>live.</a:t>
            </a:r>
          </a:p>
        </p:txBody>
      </p:sp>
    </p:spTree>
    <p:extLst>
      <p:ext uri="{BB962C8B-B14F-4D97-AF65-F5344CB8AC3E}">
        <p14:creationId xmlns:p14="http://schemas.microsoft.com/office/powerpoint/2010/main" val="24965243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uman Righ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115291"/>
            <a:ext cx="3771900" cy="5334001"/>
          </a:xfrm>
          <a:prstGeom prst="rect">
            <a:avLst/>
          </a:prstGeom>
          <a:noFill/>
          <a:extLst>
            <a:ext uri="{909E8E84-426E-40DD-AFC4-6F175D3DCCD1}">
              <a14:hiddenFill xmlns:a14="http://schemas.microsoft.com/office/drawing/2010/main">
                <a:solidFill>
                  <a:srgbClr val="FFFFFF"/>
                </a:solidFill>
              </a14:hiddenFill>
            </a:ext>
          </a:extLst>
        </p:spPr>
      </p:pic>
      <p:sp>
        <p:nvSpPr>
          <p:cNvPr id="3" name="Θέση περιεχομένου 2"/>
          <p:cNvSpPr>
            <a:spLocks noGrp="1"/>
          </p:cNvSpPr>
          <p:nvPr>
            <p:ph idx="1"/>
          </p:nvPr>
        </p:nvSpPr>
        <p:spPr>
          <a:xfrm>
            <a:off x="304800" y="609600"/>
            <a:ext cx="5029200" cy="5867401"/>
          </a:xfrm>
        </p:spPr>
        <p:txBody>
          <a:bodyPr>
            <a:normAutofit fontScale="62500" lnSpcReduction="20000"/>
          </a:bodyPr>
          <a:lstStyle/>
          <a:p>
            <a:r>
              <a:rPr lang="en-GB" dirty="0"/>
              <a:t>Article 12</a:t>
            </a:r>
          </a:p>
          <a:p>
            <a:endParaRPr lang="en-GB" dirty="0"/>
          </a:p>
          <a:p>
            <a:r>
              <a:rPr lang="en-GB" dirty="0"/>
              <a:t>1. States Parties shall assure to the child who is capable of forming his or her own views the right to express those views freely in all matters affecting the child, the views of the child being given due weight in accordance with the age and maturity of the child.</a:t>
            </a:r>
          </a:p>
          <a:p>
            <a:endParaRPr lang="en-GB" dirty="0"/>
          </a:p>
          <a:p>
            <a:r>
              <a:rPr lang="en-GB" dirty="0"/>
              <a:t>2. For this purpose, the child shall in particular be provided the opportunity to be heard in any judicial and administrative proceedings affecting the child, either directly, or through a representative or an appropriate body, in a manner consistent with the procedural rules of national law. </a:t>
            </a:r>
            <a:endParaRPr lang="en-GB" dirty="0" smtClean="0"/>
          </a:p>
          <a:p>
            <a:endParaRPr lang="en-US" dirty="0"/>
          </a:p>
          <a:p>
            <a:r>
              <a:rPr lang="en-US" dirty="0" smtClean="0"/>
              <a:t>That means that you have the right to </a:t>
            </a:r>
            <a:r>
              <a:rPr lang="en-US" b="1" i="1" dirty="0" smtClean="0">
                <a:solidFill>
                  <a:srgbClr val="002060"/>
                </a:solidFill>
                <a:effectLst>
                  <a:outerShdw blurRad="38100" dist="38100" dir="2700000" algn="tl">
                    <a:srgbClr val="000000">
                      <a:alpha val="43137"/>
                    </a:srgbClr>
                  </a:outerShdw>
                </a:effectLst>
              </a:rPr>
              <a:t>express your opinion</a:t>
            </a:r>
            <a:r>
              <a:rPr lang="en-US" dirty="0" smtClean="0"/>
              <a:t>, and for adults to  listen and take it </a:t>
            </a:r>
            <a:r>
              <a:rPr lang="en-US" b="1" i="1" dirty="0" smtClean="0">
                <a:solidFill>
                  <a:srgbClr val="002060"/>
                </a:solidFill>
                <a:effectLst>
                  <a:outerShdw blurRad="38100" dist="38100" dir="2700000" algn="tl">
                    <a:srgbClr val="000000">
                      <a:alpha val="43137"/>
                    </a:srgbClr>
                  </a:outerShdw>
                </a:effectLst>
              </a:rPr>
              <a:t>seriously</a:t>
            </a:r>
            <a:r>
              <a:rPr lang="en-US" dirty="0" smtClean="0"/>
              <a:t>.</a:t>
            </a:r>
            <a:endParaRPr lang="en-GB" dirty="0"/>
          </a:p>
        </p:txBody>
      </p:sp>
    </p:spTree>
    <p:extLst>
      <p:ext uri="{BB962C8B-B14F-4D97-AF65-F5344CB8AC3E}">
        <p14:creationId xmlns:p14="http://schemas.microsoft.com/office/powerpoint/2010/main" val="38627608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hildren righ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7000" y="2895600"/>
            <a:ext cx="4532946" cy="3344467"/>
          </a:xfrm>
          <a:prstGeom prst="rect">
            <a:avLst/>
          </a:prstGeom>
          <a:noFill/>
          <a:extLst>
            <a:ext uri="{909E8E84-426E-40DD-AFC4-6F175D3DCCD1}">
              <a14:hiddenFill xmlns:a14="http://schemas.microsoft.com/office/drawing/2010/main">
                <a:solidFill>
                  <a:srgbClr val="FFFFFF"/>
                </a:solidFill>
              </a14:hiddenFill>
            </a:ext>
          </a:extLst>
        </p:spPr>
      </p:pic>
      <p:sp>
        <p:nvSpPr>
          <p:cNvPr id="3" name="Θέση περιεχομένου 2"/>
          <p:cNvSpPr>
            <a:spLocks noGrp="1"/>
          </p:cNvSpPr>
          <p:nvPr>
            <p:ph idx="1"/>
          </p:nvPr>
        </p:nvSpPr>
        <p:spPr>
          <a:xfrm>
            <a:off x="533400" y="457200"/>
            <a:ext cx="8266746" cy="3200400"/>
          </a:xfrm>
        </p:spPr>
        <p:txBody>
          <a:bodyPr>
            <a:normAutofit fontScale="70000" lnSpcReduction="20000"/>
          </a:bodyPr>
          <a:lstStyle/>
          <a:p>
            <a:r>
              <a:rPr lang="en-GB" dirty="0"/>
              <a:t>Article 16</a:t>
            </a:r>
          </a:p>
          <a:p>
            <a:endParaRPr lang="en-GB" dirty="0"/>
          </a:p>
          <a:p>
            <a:r>
              <a:rPr lang="en-GB" dirty="0"/>
              <a:t>1. No child shall be subjected to arbitrary or unlawful interference with his or her privacy, family, home or correspondence, nor to unlawful attacks on his or her honour and reputation.</a:t>
            </a:r>
          </a:p>
          <a:p>
            <a:endParaRPr lang="en-GB" dirty="0"/>
          </a:p>
          <a:p>
            <a:r>
              <a:rPr lang="en-GB" dirty="0"/>
              <a:t>2. The child has the right to the protection of the law against such interference or attacks</a:t>
            </a:r>
            <a:r>
              <a:rPr lang="en-GB" dirty="0" smtClean="0"/>
              <a:t>.</a:t>
            </a:r>
          </a:p>
          <a:p>
            <a:endParaRPr lang="en-US" dirty="0"/>
          </a:p>
          <a:p>
            <a:r>
              <a:rPr lang="en-US" dirty="0" smtClean="0"/>
              <a:t>You have the right to </a:t>
            </a:r>
            <a:r>
              <a:rPr lang="en-US" b="1" i="1" dirty="0" smtClean="0">
                <a:solidFill>
                  <a:srgbClr val="002060"/>
                </a:solidFill>
                <a:effectLst>
                  <a:outerShdw blurRad="38100" dist="38100" dir="2700000" algn="tl">
                    <a:srgbClr val="000000">
                      <a:alpha val="43137"/>
                    </a:srgbClr>
                  </a:outerShdw>
                </a:effectLst>
              </a:rPr>
              <a:t>privacy</a:t>
            </a:r>
            <a:endParaRPr lang="en-GB" b="1" i="1" dirty="0" smtClean="0">
              <a:effectLst>
                <a:outerShdw blurRad="38100" dist="38100" dir="2700000" algn="tl">
                  <a:srgbClr val="000000">
                    <a:alpha val="43137"/>
                  </a:srgbClr>
                </a:outerShdw>
              </a:effectLst>
            </a:endParaRPr>
          </a:p>
          <a:p>
            <a:endParaRPr lang="en-US" dirty="0"/>
          </a:p>
          <a:p>
            <a:endParaRPr lang="en-GB" dirty="0"/>
          </a:p>
        </p:txBody>
      </p:sp>
    </p:spTree>
    <p:extLst>
      <p:ext uri="{BB962C8B-B14F-4D97-AF65-F5344CB8AC3E}">
        <p14:creationId xmlns:p14="http://schemas.microsoft.com/office/powerpoint/2010/main" val="24275333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War Shad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1" y="304800"/>
            <a:ext cx="8628832" cy="6477409"/>
          </a:xfrm>
          <a:prstGeom prst="rect">
            <a:avLst/>
          </a:prstGeom>
          <a:noFill/>
          <a:extLst>
            <a:ext uri="{909E8E84-426E-40DD-AFC4-6F175D3DCCD1}">
              <a14:hiddenFill xmlns:a14="http://schemas.microsoft.com/office/drawing/2010/main">
                <a:solidFill>
                  <a:srgbClr val="FFFFFF"/>
                </a:solidFill>
              </a14:hiddenFill>
            </a:ext>
          </a:extLst>
        </p:spPr>
      </p:pic>
      <p:sp>
        <p:nvSpPr>
          <p:cNvPr id="3" name="Θέση περιεχομένου 2"/>
          <p:cNvSpPr>
            <a:spLocks noGrp="1"/>
          </p:cNvSpPr>
          <p:nvPr>
            <p:ph idx="1"/>
          </p:nvPr>
        </p:nvSpPr>
        <p:spPr>
          <a:xfrm>
            <a:off x="304800" y="457200"/>
            <a:ext cx="8686800" cy="6096000"/>
          </a:xfrm>
        </p:spPr>
        <p:txBody>
          <a:bodyPr>
            <a:normAutofit fontScale="62500" lnSpcReduction="20000"/>
          </a:bodyPr>
          <a:lstStyle/>
          <a:p>
            <a:r>
              <a:rPr lang="en-GB" dirty="0">
                <a:solidFill>
                  <a:srgbClr val="7030A0"/>
                </a:solidFill>
              </a:rPr>
              <a:t>Article 19</a:t>
            </a:r>
          </a:p>
          <a:p>
            <a:endParaRPr lang="en-GB" dirty="0">
              <a:solidFill>
                <a:srgbClr val="7030A0"/>
              </a:solidFill>
            </a:endParaRPr>
          </a:p>
          <a:p>
            <a:r>
              <a:rPr lang="en-GB" sz="3500" dirty="0">
                <a:solidFill>
                  <a:srgbClr val="7030A0"/>
                </a:solidFill>
              </a:rPr>
              <a:t>1. States Parties shall take all appropriate legislative, administrative, social and educational measures to protect the child from all forms of physical or mental violence, injury or abuse, neglect or negligent treatment, maltreatment or exploitation, including sexual abuse, while in the care of parent(s), legal guardian(s) or any other person who has the care of the child.</a:t>
            </a:r>
          </a:p>
          <a:p>
            <a:endParaRPr lang="en-GB" sz="3500" dirty="0">
              <a:solidFill>
                <a:srgbClr val="7030A0"/>
              </a:solidFill>
            </a:endParaRPr>
          </a:p>
          <a:p>
            <a:r>
              <a:rPr lang="en-GB" sz="3500" dirty="0">
                <a:solidFill>
                  <a:srgbClr val="7030A0"/>
                </a:solidFill>
              </a:rPr>
              <a:t>2. Such protective measures should, as appropriate, include effective procedures for the establishment of social programmes to provide necessary support for the child and for those who have the care of the child, as well as for other forms of prevention and for identification, reporting, referral, investigation, treatment and follow-up of instances of child maltreatment described heretofore, and, as appropriate, for judicial involvement. </a:t>
            </a:r>
            <a:endParaRPr lang="en-GB" sz="3500" dirty="0" smtClean="0">
              <a:solidFill>
                <a:srgbClr val="7030A0"/>
              </a:solidFill>
            </a:endParaRPr>
          </a:p>
          <a:p>
            <a:endParaRPr lang="en-US" sz="3500" dirty="0"/>
          </a:p>
          <a:p>
            <a:r>
              <a:rPr lang="en-US" sz="3500" dirty="0" smtClean="0"/>
              <a:t>You have the right to being </a:t>
            </a:r>
            <a:r>
              <a:rPr lang="en-US" sz="3500" b="1" i="1" dirty="0" smtClean="0">
                <a:solidFill>
                  <a:srgbClr val="002060"/>
                </a:solidFill>
                <a:effectLst>
                  <a:outerShdw blurRad="38100" dist="38100" dir="2700000" algn="tl">
                    <a:srgbClr val="000000">
                      <a:alpha val="43137"/>
                    </a:srgbClr>
                  </a:outerShdw>
                </a:effectLst>
              </a:rPr>
              <a:t>protected</a:t>
            </a:r>
            <a:r>
              <a:rPr lang="en-US" sz="3500" dirty="0" smtClean="0"/>
              <a:t> from </a:t>
            </a:r>
            <a:r>
              <a:rPr lang="en-US" sz="3500" b="1" i="1" dirty="0" smtClean="0">
                <a:solidFill>
                  <a:srgbClr val="002060"/>
                </a:solidFill>
                <a:effectLst>
                  <a:outerShdw blurRad="38100" dist="38100" dir="2700000" algn="tl">
                    <a:srgbClr val="000000">
                      <a:alpha val="43137"/>
                    </a:srgbClr>
                  </a:outerShdw>
                </a:effectLst>
              </a:rPr>
              <a:t>harm</a:t>
            </a:r>
            <a:r>
              <a:rPr lang="en-US" sz="3500" dirty="0" smtClean="0"/>
              <a:t>, physical or mental.</a:t>
            </a:r>
            <a:endParaRPr lang="en-GB" sz="3500" dirty="0"/>
          </a:p>
        </p:txBody>
      </p:sp>
    </p:spTree>
    <p:extLst>
      <p:ext uri="{BB962C8B-B14F-4D97-AF65-F5344CB8AC3E}">
        <p14:creationId xmlns:p14="http://schemas.microsoft.com/office/powerpoint/2010/main" val="38038735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52400" y="152400"/>
            <a:ext cx="8686800" cy="5562600"/>
          </a:xfrm>
        </p:spPr>
        <p:txBody>
          <a:bodyPr>
            <a:noAutofit/>
          </a:bodyPr>
          <a:lstStyle/>
          <a:p>
            <a:r>
              <a:rPr lang="en-GB" sz="1600" dirty="0"/>
              <a:t>Article 27</a:t>
            </a:r>
          </a:p>
          <a:p>
            <a:endParaRPr lang="en-GB" sz="1600" dirty="0"/>
          </a:p>
          <a:p>
            <a:r>
              <a:rPr lang="en-GB" sz="1600" dirty="0"/>
              <a:t>1. States Parties recognize the right of every child to a standard of living adequate for the child's physical, mental, spiritual, moral and social development.</a:t>
            </a:r>
          </a:p>
          <a:p>
            <a:endParaRPr lang="en-GB" sz="1600" dirty="0"/>
          </a:p>
          <a:p>
            <a:r>
              <a:rPr lang="en-GB" sz="1600" dirty="0"/>
              <a:t>2. The parent(s) or others responsible for the child have the primary responsibility to secure, within their abilities and financial capacities, the conditions of living necessary for the child's development.</a:t>
            </a:r>
          </a:p>
          <a:p>
            <a:endParaRPr lang="en-GB" sz="1600" dirty="0"/>
          </a:p>
          <a:p>
            <a:r>
              <a:rPr lang="en-GB" sz="1600" dirty="0"/>
              <a:t>3. States Parties, in accordance with national conditions and within their means, shall take appropriate measures to assist parents and others responsible for the child to implement this right and shall in case of need provide material assistance and support programmes, particularly with regard to nutrition, clothing and housing.</a:t>
            </a:r>
          </a:p>
          <a:p>
            <a:endParaRPr lang="en-GB" sz="1600" dirty="0"/>
          </a:p>
          <a:p>
            <a:r>
              <a:rPr lang="en-GB" sz="1600" dirty="0"/>
              <a:t>4. States Parties shall take all appropriate measures to secure the recovery of maintenance for the child from the parents or other persons having financial responsibility for the child, both within the State Party and from abroad. In particular, where the person having financial responsibility for the child lives in a State different from that of the child, States Parties shall promote the accession to international agreements or the conclusion of such agreements, as well as the making of other appropriate arrangements. </a:t>
            </a:r>
            <a:endParaRPr lang="en-GB" sz="1600" dirty="0" smtClean="0"/>
          </a:p>
          <a:p>
            <a:endParaRPr lang="en-US" sz="1600" dirty="0"/>
          </a:p>
          <a:p>
            <a:r>
              <a:rPr lang="en-GB" sz="2000" dirty="0" smtClean="0"/>
              <a:t>You </a:t>
            </a:r>
            <a:r>
              <a:rPr lang="en-GB" sz="2000" dirty="0"/>
              <a:t>have the right to </a:t>
            </a:r>
            <a:r>
              <a:rPr lang="en-GB" sz="2000" b="1" i="1" dirty="0">
                <a:solidFill>
                  <a:srgbClr val="002060"/>
                </a:solidFill>
                <a:effectLst>
                  <a:outerShdw blurRad="38100" dist="38100" dir="2700000" algn="tl">
                    <a:srgbClr val="000000">
                      <a:alpha val="43137"/>
                    </a:srgbClr>
                  </a:outerShdw>
                </a:effectLst>
              </a:rPr>
              <a:t>food, clothing, a </a:t>
            </a:r>
            <a:r>
              <a:rPr lang="en-GB" sz="2000" b="1" i="1" dirty="0" smtClean="0">
                <a:solidFill>
                  <a:srgbClr val="002060"/>
                </a:solidFill>
                <a:effectLst>
                  <a:outerShdw blurRad="38100" dist="38100" dir="2700000" algn="tl">
                    <a:srgbClr val="000000">
                      <a:alpha val="43137"/>
                    </a:srgbClr>
                  </a:outerShdw>
                </a:effectLst>
              </a:rPr>
              <a:t>safe place </a:t>
            </a:r>
            <a:r>
              <a:rPr lang="en-GB" sz="2000" b="1" i="1" dirty="0">
                <a:solidFill>
                  <a:srgbClr val="002060"/>
                </a:solidFill>
                <a:effectLst>
                  <a:outerShdw blurRad="38100" dist="38100" dir="2700000" algn="tl">
                    <a:srgbClr val="000000">
                      <a:alpha val="43137"/>
                    </a:srgbClr>
                  </a:outerShdw>
                </a:effectLst>
              </a:rPr>
              <a:t>to live</a:t>
            </a:r>
            <a:r>
              <a:rPr lang="en-GB" sz="2000" dirty="0"/>
              <a:t> and to have your basic needs </a:t>
            </a:r>
            <a:r>
              <a:rPr lang="en-GB" sz="2000" dirty="0" smtClean="0"/>
              <a:t>met. You </a:t>
            </a:r>
            <a:r>
              <a:rPr lang="en-GB" sz="2000" dirty="0"/>
              <a:t>should not be disadvantaged so that </a:t>
            </a:r>
            <a:r>
              <a:rPr lang="en-GB" sz="2000" dirty="0" smtClean="0"/>
              <a:t>you can't </a:t>
            </a:r>
            <a:r>
              <a:rPr lang="en-GB" sz="2000" dirty="0"/>
              <a:t>do many of the things other kids can </a:t>
            </a:r>
            <a:r>
              <a:rPr lang="en-GB" sz="2000" dirty="0" smtClean="0"/>
              <a:t>do.</a:t>
            </a:r>
            <a:endParaRPr lang="en-GB" sz="2000" dirty="0"/>
          </a:p>
        </p:txBody>
      </p:sp>
    </p:spTree>
    <p:extLst>
      <p:ext uri="{BB962C8B-B14F-4D97-AF65-F5344CB8AC3E}">
        <p14:creationId xmlns:p14="http://schemas.microsoft.com/office/powerpoint/2010/main" val="27878620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The Gard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2793636"/>
            <a:ext cx="4591050" cy="3683365"/>
          </a:xfrm>
          <a:prstGeom prst="rect">
            <a:avLst/>
          </a:prstGeom>
          <a:noFill/>
          <a:extLst>
            <a:ext uri="{909E8E84-426E-40DD-AFC4-6F175D3DCCD1}">
              <a14:hiddenFill xmlns:a14="http://schemas.microsoft.com/office/drawing/2010/main">
                <a:solidFill>
                  <a:srgbClr val="FFFFFF"/>
                </a:solidFill>
              </a14:hiddenFill>
            </a:ext>
          </a:extLst>
        </p:spPr>
      </p:pic>
      <p:sp>
        <p:nvSpPr>
          <p:cNvPr id="3" name="Θέση περιεχομένου 2"/>
          <p:cNvSpPr>
            <a:spLocks noGrp="1"/>
          </p:cNvSpPr>
          <p:nvPr>
            <p:ph idx="1"/>
          </p:nvPr>
        </p:nvSpPr>
        <p:spPr>
          <a:xfrm>
            <a:off x="304800" y="381000"/>
            <a:ext cx="8686800" cy="5334000"/>
          </a:xfrm>
        </p:spPr>
        <p:txBody>
          <a:bodyPr>
            <a:normAutofit fontScale="85000" lnSpcReduction="20000"/>
          </a:bodyPr>
          <a:lstStyle/>
          <a:p>
            <a:r>
              <a:rPr lang="en-GB" dirty="0"/>
              <a:t>Article 30</a:t>
            </a:r>
          </a:p>
          <a:p>
            <a:endParaRPr lang="en-GB" dirty="0"/>
          </a:p>
          <a:p>
            <a:r>
              <a:rPr lang="en-GB" sz="2600" dirty="0"/>
              <a:t>In those States in which ethnic, religious or linguistic minorities or persons of indigenous origin exist, a child belonging to such a minority or who is indigenous shall not be denied the right, in community with other members of his or her group, to enjoy his or her own culture, to profess and practise his or her own religion, or to use his or her own language. </a:t>
            </a:r>
            <a:endParaRPr lang="en-GB" sz="2600" dirty="0" smtClean="0"/>
          </a:p>
          <a:p>
            <a:endParaRPr lang="en-US" sz="2600" dirty="0"/>
          </a:p>
          <a:p>
            <a:r>
              <a:rPr lang="en-GB" sz="3000" dirty="0" smtClean="0"/>
              <a:t>You </a:t>
            </a:r>
            <a:r>
              <a:rPr lang="en-GB" sz="3000" dirty="0"/>
              <a:t>have the right to </a:t>
            </a:r>
            <a:endParaRPr lang="en-GB" sz="3000" dirty="0" smtClean="0"/>
          </a:p>
          <a:p>
            <a:r>
              <a:rPr lang="en-GB" sz="3000" dirty="0" smtClean="0"/>
              <a:t>practice </a:t>
            </a:r>
            <a:r>
              <a:rPr lang="en-GB" sz="3000" dirty="0"/>
              <a:t>your own </a:t>
            </a:r>
            <a:endParaRPr lang="en-GB" sz="3000" dirty="0" smtClean="0"/>
          </a:p>
          <a:p>
            <a:r>
              <a:rPr lang="en-GB" sz="3000" b="1" i="1" dirty="0" smtClean="0">
                <a:solidFill>
                  <a:srgbClr val="002060"/>
                </a:solidFill>
                <a:effectLst>
                  <a:outerShdw blurRad="38100" dist="38100" dir="2700000" algn="tl">
                    <a:srgbClr val="000000">
                      <a:alpha val="43137"/>
                    </a:srgbClr>
                  </a:outerShdw>
                </a:effectLst>
              </a:rPr>
              <a:t>culture, language </a:t>
            </a:r>
          </a:p>
          <a:p>
            <a:r>
              <a:rPr lang="en-GB" sz="3000" b="1" i="1" dirty="0" smtClean="0">
                <a:solidFill>
                  <a:srgbClr val="002060"/>
                </a:solidFill>
                <a:effectLst>
                  <a:outerShdw blurRad="38100" dist="38100" dir="2700000" algn="tl">
                    <a:srgbClr val="000000">
                      <a:alpha val="43137"/>
                    </a:srgbClr>
                  </a:outerShdw>
                </a:effectLst>
              </a:rPr>
              <a:t>and religion</a:t>
            </a:r>
            <a:r>
              <a:rPr lang="en-GB" sz="3000" dirty="0" smtClean="0"/>
              <a:t> – </a:t>
            </a:r>
          </a:p>
          <a:p>
            <a:r>
              <a:rPr lang="en-GB" sz="3000" dirty="0" smtClean="0"/>
              <a:t>or </a:t>
            </a:r>
            <a:r>
              <a:rPr lang="en-GB" sz="3000" dirty="0"/>
              <a:t>any you </a:t>
            </a:r>
            <a:r>
              <a:rPr lang="en-GB" sz="3000" dirty="0" smtClean="0"/>
              <a:t>choose.</a:t>
            </a:r>
            <a:endParaRPr lang="en-GB" sz="3000" dirty="0"/>
          </a:p>
        </p:txBody>
      </p:sp>
    </p:spTree>
    <p:extLst>
      <p:ext uri="{BB962C8B-B14F-4D97-AF65-F5344CB8AC3E}">
        <p14:creationId xmlns:p14="http://schemas.microsoft.com/office/powerpoint/2010/main" val="26388911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orced to 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838200"/>
            <a:ext cx="4991100" cy="5715001"/>
          </a:xfrm>
          <a:prstGeom prst="rect">
            <a:avLst/>
          </a:prstGeom>
          <a:noFill/>
          <a:extLst>
            <a:ext uri="{909E8E84-426E-40DD-AFC4-6F175D3DCCD1}">
              <a14:hiddenFill xmlns:a14="http://schemas.microsoft.com/office/drawing/2010/main">
                <a:solidFill>
                  <a:srgbClr val="FFFFFF"/>
                </a:solidFill>
              </a14:hiddenFill>
            </a:ext>
          </a:extLst>
        </p:spPr>
      </p:pic>
      <p:sp>
        <p:nvSpPr>
          <p:cNvPr id="3" name="Θέση περιεχομένου 2"/>
          <p:cNvSpPr>
            <a:spLocks noGrp="1"/>
          </p:cNvSpPr>
          <p:nvPr>
            <p:ph idx="1"/>
          </p:nvPr>
        </p:nvSpPr>
        <p:spPr>
          <a:xfrm>
            <a:off x="304800" y="381001"/>
            <a:ext cx="8686800" cy="3962400"/>
          </a:xfrm>
        </p:spPr>
        <p:txBody>
          <a:bodyPr>
            <a:normAutofit fontScale="70000" lnSpcReduction="20000"/>
          </a:bodyPr>
          <a:lstStyle/>
          <a:p>
            <a:r>
              <a:rPr lang="en-GB" dirty="0"/>
              <a:t>Article 31</a:t>
            </a:r>
          </a:p>
          <a:p>
            <a:endParaRPr lang="en-GB" dirty="0"/>
          </a:p>
          <a:p>
            <a:r>
              <a:rPr lang="en-GB" dirty="0"/>
              <a:t>1. States Parties recognize the right of the child to rest and leisure, to engage in play and recreational activities appropriate to the age of the child and to participate freely in cultural life and the arts.</a:t>
            </a:r>
          </a:p>
          <a:p>
            <a:endParaRPr lang="en-GB" dirty="0"/>
          </a:p>
          <a:p>
            <a:r>
              <a:rPr lang="en-GB" dirty="0"/>
              <a:t>2. States Parties shall respect and promote the right of the child to participate fully in cultural and artistic life and shall encourage the provision of appropriate and equal opportunities for cultural, artistic, recreational and leisure activity. </a:t>
            </a:r>
            <a:endParaRPr lang="en-GB" dirty="0" smtClean="0"/>
          </a:p>
          <a:p>
            <a:endParaRPr lang="en-US" dirty="0"/>
          </a:p>
          <a:p>
            <a:r>
              <a:rPr lang="en-US" sz="3700" dirty="0" smtClean="0"/>
              <a:t>You have the right to </a:t>
            </a:r>
            <a:r>
              <a:rPr lang="en-US" sz="3700" b="1" i="1" dirty="0" smtClean="0">
                <a:solidFill>
                  <a:srgbClr val="002060"/>
                </a:solidFill>
                <a:effectLst>
                  <a:outerShdw blurRad="38100" dist="38100" dir="2700000" algn="tl">
                    <a:srgbClr val="000000">
                      <a:alpha val="43137"/>
                    </a:srgbClr>
                  </a:outerShdw>
                </a:effectLst>
              </a:rPr>
              <a:t>rest</a:t>
            </a:r>
            <a:r>
              <a:rPr lang="en-US" sz="3700" dirty="0" smtClean="0"/>
              <a:t> and </a:t>
            </a:r>
            <a:r>
              <a:rPr lang="en-US" sz="3700" b="1" i="1" dirty="0" smtClean="0">
                <a:solidFill>
                  <a:srgbClr val="002060"/>
                </a:solidFill>
                <a:effectLst>
                  <a:outerShdw blurRad="38100" dist="38100" dir="2700000" algn="tl">
                    <a:srgbClr val="000000">
                      <a:alpha val="43137"/>
                    </a:srgbClr>
                  </a:outerShdw>
                </a:effectLst>
              </a:rPr>
              <a:t>play</a:t>
            </a:r>
            <a:r>
              <a:rPr lang="en-US" sz="3700" dirty="0" smtClean="0"/>
              <a:t>.</a:t>
            </a:r>
            <a:endParaRPr lang="en-GB" sz="3700" dirty="0"/>
          </a:p>
        </p:txBody>
      </p:sp>
    </p:spTree>
    <p:extLst>
      <p:ext uri="{BB962C8B-B14F-4D97-AF65-F5344CB8AC3E}">
        <p14:creationId xmlns:p14="http://schemas.microsoft.com/office/powerpoint/2010/main" val="42427004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2029-05-12T07:00:00+00:00</AssetExpire>
    <IntlLangReviewDate xmlns="4873beb7-5857-4685-be1f-d57550cc96cc" xsi:nil="true"/>
    <TPFriendlyName xmlns="4873beb7-5857-4685-be1f-d57550cc96cc" xsi:nil="true"/>
    <IntlLangReview xmlns="4873beb7-5857-4685-be1f-d57550cc96cc" xsi:nil="true"/>
    <PolicheckWords xmlns="4873beb7-5857-4685-be1f-d57550cc96cc" xsi:nil="true"/>
    <SubmitterId xmlns="4873beb7-5857-4685-be1f-d57550cc96cc" xsi:nil="true"/>
    <AcquiredFrom xmlns="4873beb7-5857-4685-be1f-d57550cc96cc">Internal MS</AcquiredFrom>
    <EditorialStatus xmlns="4873beb7-5857-4685-be1f-d57550cc96cc" xsi:nil="true"/>
    <Markets xmlns="4873beb7-5857-4685-be1f-d57550cc96cc"/>
    <OriginAsset xmlns="4873beb7-5857-4685-be1f-d57550cc96cc" xsi:nil="true"/>
    <AssetStart xmlns="4873beb7-5857-4685-be1f-d57550cc96cc">2010-12-15T10:11:00+00:00</AssetStart>
    <FriendlyTitle xmlns="4873beb7-5857-4685-be1f-d57550cc96cc" xsi:nil="true"/>
    <MarketSpecific xmlns="4873beb7-5857-4685-be1f-d57550cc96cc">false</MarketSpecific>
    <TPNamespace xmlns="4873beb7-5857-4685-be1f-d57550cc96cc" xsi:nil="true"/>
    <PublishStatusLookup xmlns="4873beb7-5857-4685-be1f-d57550cc96cc">
      <Value>1102806</Value>
      <Value>1316350</Value>
    </PublishStatusLookup>
    <APAuthor xmlns="4873beb7-5857-4685-be1f-d57550cc96cc">
      <UserInfo>
        <DisplayName>REDMOND\v-rapal</DisplayName>
        <AccountId>2094</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 xsi:nil="true"/>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astPublishResultLookup xmlns="4873beb7-5857-4685-be1f-d57550cc96cc" xsi:nil="true"/>
    <LegacyData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Provider xmlns="4873beb7-5857-4685-be1f-d57550cc96cc" xsi:nil="true"/>
    <UACurrentWords xmlns="4873beb7-5857-4685-be1f-d57550cc96cc" xsi:nil="true"/>
    <AssetId xmlns="4873beb7-5857-4685-be1f-d57550cc96cc">TP102424313</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PublishTargets>
    <ApprovalLog xmlns="4873beb7-5857-4685-be1f-d57550cc96cc" xsi:nil="true"/>
    <BugNumber xmlns="4873beb7-5857-4685-be1f-d57550cc96cc" xsi:nil="true"/>
    <CrawlForDependencies xmlns="4873beb7-5857-4685-be1f-d57550cc96cc">false</CrawlForDependencies>
    <LastHandOff xmlns="4873beb7-5857-4685-be1f-d57550cc96cc" xsi:nil="true"/>
    <Milestone xmlns="4873beb7-5857-4685-be1f-d57550cc96cc" xsi:nil="true"/>
    <UANotes xmlns="4873beb7-5857-4685-be1f-d57550cc96cc" xsi:nil="true"/>
    <CampaignTagsTaxHTField0 xmlns="4873beb7-5857-4685-be1f-d57550cc96cc">
      <Terms xmlns="http://schemas.microsoft.com/office/infopath/2007/PartnerControls"/>
    </CampaignTagsTaxHTField0>
    <LocLastLocAttemptVersionLookup xmlns="4873beb7-5857-4685-be1f-d57550cc96cc">132287</LocLastLocAttemptVersionLookup>
    <LocLastLocAttemptVersionTypeLookup xmlns="4873beb7-5857-4685-be1f-d57550cc96cc" xsi:nil="true"/>
    <LocOverallPreviewStatusLookup xmlns="4873beb7-5857-4685-be1f-d57550cc96cc" xsi:nil="true"/>
    <LocOverallPublishStatusLookup xmlns="4873beb7-5857-4685-be1f-d57550cc96cc" xsi:nil="true"/>
    <TaxCatchAll xmlns="4873beb7-5857-4685-be1f-d57550cc96cc"/>
    <LocNewPublishedVersionLookup xmlns="4873beb7-5857-4685-be1f-d57550cc96cc" xsi:nil="true"/>
    <LocPublishedDependentAssetsLookup xmlns="4873beb7-5857-4685-be1f-d57550cc96cc" xsi:nil="true"/>
    <LocComments xmlns="4873beb7-5857-4685-be1f-d57550cc96cc" xsi:nil="true"/>
    <LocProcessedForMarketsLookup xmlns="4873beb7-5857-4685-be1f-d57550cc96cc" xsi:nil="true"/>
    <LocRecommendedHandoff xmlns="4873beb7-5857-4685-be1f-d57550cc96cc" xsi:nil="true"/>
    <LocManualTestRequired xmlns="4873beb7-5857-4685-be1f-d57550cc96cc" xsi:nil="true"/>
    <LocProcessedForHandoffsLookup xmlns="4873beb7-5857-4685-be1f-d57550cc96cc" xsi:nil="true"/>
    <LocOverallHandbackStatusLookup xmlns="4873beb7-5857-4685-be1f-d57550cc96cc" xsi:nil="true"/>
    <LocalizationTagsTaxHTField0 xmlns="4873beb7-5857-4685-be1f-d57550cc96cc">
      <Terms xmlns="http://schemas.microsoft.com/office/infopath/2007/PartnerControls"/>
    </LocalizationTagsTaxHTField0>
    <FeatureTagsTaxHTField0 xmlns="4873beb7-5857-4685-be1f-d57550cc96cc">
      <Terms xmlns="http://schemas.microsoft.com/office/infopath/2007/PartnerControls"/>
    </FeatureTagsTaxHTField0>
    <LocOverallLocStatusLookup xmlns="4873beb7-5857-4685-be1f-d57550cc96cc" xsi:nil="true"/>
    <LocPublishedLinkedAssetsLookup xmlns="4873beb7-5857-4685-be1f-d57550cc96cc" xsi:nil="true"/>
    <InternalTagsTaxHTField0 xmlns="4873beb7-5857-4685-be1f-d57550cc96cc">
      <Terms xmlns="http://schemas.microsoft.com/office/infopath/2007/PartnerControls"/>
    </InternalTagsTaxHTField0>
    <RecommendationsModifier xmlns="4873beb7-5857-4685-be1f-d57550cc96cc" xsi:nil="true"/>
    <ScenarioTagsTaxHTField0 xmlns="4873beb7-5857-4685-be1f-d57550cc96cc">
      <Terms xmlns="http://schemas.microsoft.com/office/infopath/2007/PartnerControls"/>
    </ScenarioTagsTaxHTField0>
    <OriginalRelease xmlns="4873beb7-5857-4685-be1f-d57550cc96cc">14</OriginalRelease>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0a71c674eef08d879934d20761a456a8">
  <xsd:schema xmlns:xsd="http://www.w3.org/2001/XMLSchema" xmlns:xs="http://www.w3.org/2001/XMLSchema" xmlns:p="http://schemas.microsoft.com/office/2006/metadata/properties" xmlns:ns2="4873beb7-5857-4685-be1f-d57550cc96cc" targetNamespace="http://schemas.microsoft.com/office/2006/metadata/properties" ma:root="true" ma:fieldsID="3d3214b44b1ae146932280271da1b365"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E9404F-6711-4E76-A22E-8D0C3290A90D}">
  <ds:schemaRefs>
    <ds:schemaRef ds:uri="http://schemas.microsoft.com/office/2006/metadata/properties"/>
    <ds:schemaRef ds:uri="http://schemas.microsoft.com/office/2006/documentManagement/types"/>
    <ds:schemaRef ds:uri="http://schemas.microsoft.com/office/infopath/2007/PartnerControls"/>
    <ds:schemaRef ds:uri="http://purl.org/dc/dcmitype/"/>
    <ds:schemaRef ds:uri="http://purl.org/dc/elements/1.1/"/>
    <ds:schemaRef ds:uri="http://schemas.openxmlformats.org/package/2006/metadata/core-properties"/>
    <ds:schemaRef ds:uri="4873beb7-5857-4685-be1f-d57550cc96cc"/>
    <ds:schemaRef ds:uri="http://www.w3.org/XML/1998/namespace"/>
    <ds:schemaRef ds:uri="http://purl.org/dc/terms/"/>
  </ds:schemaRefs>
</ds:datastoreItem>
</file>

<file path=customXml/itemProps2.xml><?xml version="1.0" encoding="utf-8"?>
<ds:datastoreItem xmlns:ds="http://schemas.openxmlformats.org/officeDocument/2006/customXml" ds:itemID="{87D4FAEE-73BE-4E4E-B3AE-16444781F377}">
  <ds:schemaRefs>
    <ds:schemaRef ds:uri="http://schemas.microsoft.com/sharepoint/v3/contenttype/forms"/>
  </ds:schemaRefs>
</ds:datastoreItem>
</file>

<file path=customXml/itemProps3.xml><?xml version="1.0" encoding="utf-8"?>
<ds:datastoreItem xmlns:ds="http://schemas.openxmlformats.org/officeDocument/2006/customXml" ds:itemID="{BD56DE9B-5258-4FBF-B351-432E1B1E8D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tf00001032</Template>
  <TotalTime>0</TotalTime>
  <Words>1103</Words>
  <Application>Microsoft Office PowerPoint</Application>
  <PresentationFormat>Προβολή στην οθόνη (4:3)</PresentationFormat>
  <Paragraphs>84</Paragraphs>
  <Slides>12</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12</vt:i4>
      </vt:variant>
    </vt:vector>
  </HeadingPairs>
  <TitlesOfParts>
    <vt:vector size="13" baseType="lpstr">
      <vt:lpstr>Trek</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References and related links: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2010-12-15T10:07:59Z</dcterms:created>
  <dcterms:modified xsi:type="dcterms:W3CDTF">2018-04-16T11:06:45Z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ies>
</file>