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5" r:id="rId7"/>
    <p:sldId id="264" r:id="rId8"/>
    <p:sldId id="266"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4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BAF904F-2D02-4E9B-9716-1A3313433D70}" type="datetimeFigureOut">
              <a:rPr lang="el-GR" smtClean="0"/>
              <a:pPr/>
              <a:t>8/10/2017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E594B3C-0975-4713-BE3D-C72A52298836}"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904F-2D02-4E9B-9716-1A3313433D70}" type="datetimeFigureOut">
              <a:rPr lang="el-GR" smtClean="0"/>
              <a:pPr/>
              <a:t>8/10/2017</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94B3C-0975-4713-BE3D-C72A52298836}"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915;&#953;&#969;&#961;&#947;&#959;&#962;%20&#923;&#949;&#956;&#953;&#974;&#964;&#951;&#962;\Desktop\Disturbed%20%20-%20The%20Sound%20Of%20Silence%20%5bOfficial%20Music%20Video%5d.mp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915;&#953;&#969;&#961;&#947;&#959;&#962;%20&#923;&#949;&#956;&#953;&#974;&#964;&#951;&#962;\Desktop\Disturbed%20%20-%20The%20Sound%20Of%20Silence%20%5bOfficial%20Music%20Video%5d.mp3"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915;&#953;&#969;&#961;&#947;&#959;&#962;%20&#923;&#949;&#956;&#953;&#974;&#964;&#951;&#962;\Desktop\Disturbed%20%20-%20The%20Sound%20Of%20Silence%20%5bOfficial%20Music%20Video%5d.mp3"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915;&#953;&#969;&#961;&#947;&#959;&#962;%20&#923;&#949;&#956;&#953;&#974;&#964;&#951;&#962;\Desktop\&#946;&#953;&#957;&#964;&#949;&#959;%20&#947;&#953;&#945;%20&#964;&#959;&#965;&#962;%20&#960;&#961;&#959;&#963;&#966;&#965;&#947;&#949;&#962;.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1196752"/>
            <a:ext cx="7772400" cy="1470025"/>
          </a:xfrm>
        </p:spPr>
        <p:txBody>
          <a:bodyPr>
            <a:noAutofit/>
          </a:bodyPr>
          <a:lstStyle/>
          <a:p>
            <a:r>
              <a:rPr lang="el-GR"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t>‘‘Η φυγή στη θάλασσα για ένα καλύτερο αύριο’’</a:t>
            </a:r>
            <a:endParaRPr lang="el-GR" b="1" dirty="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endParaRPr>
          </a:p>
        </p:txBody>
      </p:sp>
      <p:sp>
        <p:nvSpPr>
          <p:cNvPr id="3" name="1 - Τίτλος"/>
          <p:cNvSpPr txBox="1">
            <a:spLocks/>
          </p:cNvSpPr>
          <p:nvPr/>
        </p:nvSpPr>
        <p:spPr>
          <a:xfrm>
            <a:off x="5508104" y="5301208"/>
            <a:ext cx="385192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200" b="1" dirty="0" smtClean="0">
                <a:solidFill>
                  <a:schemeClr val="tx2">
                    <a:lumMod val="75000"/>
                  </a:schemeClr>
                </a:solidFill>
                <a:effectLst>
                  <a:outerShdw blurRad="50800" dist="38100" dir="16200000" rotWithShape="0">
                    <a:prstClr val="black">
                      <a:alpha val="40000"/>
                    </a:prstClr>
                  </a:outerShdw>
                </a:effectLst>
                <a:latin typeface="+mj-lt"/>
                <a:ea typeface="+mj-ea"/>
                <a:cs typeface="+mj-cs"/>
              </a:rPr>
              <a:t>Λεμιώτη Αναστασία</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200" b="1" i="0" u="none" strike="noStrike" kern="1200" cap="none" spc="0" normalizeH="0" baseline="0" noProof="0" dirty="0" smtClean="0">
                <a:solidFill>
                  <a:schemeClr val="tx2">
                    <a:lumMod val="75000"/>
                  </a:schemeClr>
                </a:solidFill>
                <a:effectLst>
                  <a:outerShdw blurRad="50800" dist="38100" dir="16200000" rotWithShape="0">
                    <a:prstClr val="black">
                      <a:alpha val="40000"/>
                    </a:prstClr>
                  </a:outerShdw>
                </a:effectLst>
                <a:uLnTx/>
                <a:uFillTx/>
                <a:latin typeface="+mj-lt"/>
                <a:ea typeface="+mj-ea"/>
                <a:cs typeface="+mj-cs"/>
              </a:rPr>
              <a:t>13</a:t>
            </a:r>
            <a:r>
              <a:rPr kumimoji="0" lang="el-GR" sz="2200" b="1" i="0" u="none" strike="noStrike" kern="1200" cap="none" spc="0" normalizeH="0" baseline="30000" noProof="0" dirty="0" smtClean="0">
                <a:solidFill>
                  <a:schemeClr val="tx2">
                    <a:lumMod val="75000"/>
                  </a:schemeClr>
                </a:solidFill>
                <a:effectLst>
                  <a:outerShdw blurRad="50800" dist="38100" dir="16200000" rotWithShape="0">
                    <a:prstClr val="black">
                      <a:alpha val="40000"/>
                    </a:prstClr>
                  </a:outerShdw>
                </a:effectLst>
                <a:uLnTx/>
                <a:uFillTx/>
                <a:latin typeface="+mj-lt"/>
                <a:ea typeface="+mj-ea"/>
                <a:cs typeface="+mj-cs"/>
              </a:rPr>
              <a:t>ο</a:t>
            </a:r>
            <a:r>
              <a:rPr kumimoji="0" lang="el-GR" sz="2200" b="1" i="0" u="none" strike="noStrike" kern="1200" cap="none" spc="0" normalizeH="0" noProof="0" dirty="0" smtClean="0">
                <a:solidFill>
                  <a:schemeClr val="tx2">
                    <a:lumMod val="75000"/>
                  </a:schemeClr>
                </a:solidFill>
                <a:effectLst>
                  <a:outerShdw blurRad="50800" dist="38100" dir="16200000" rotWithShape="0">
                    <a:prstClr val="black">
                      <a:alpha val="40000"/>
                    </a:prstClr>
                  </a:outerShdw>
                </a:effectLst>
                <a:uLnTx/>
                <a:uFillTx/>
                <a:latin typeface="+mj-lt"/>
                <a:ea typeface="+mj-ea"/>
                <a:cs typeface="+mj-cs"/>
              </a:rPr>
              <a:t> Γυμνάσιο, Πάτρας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200" b="1" baseline="0" dirty="0" smtClean="0">
                <a:solidFill>
                  <a:schemeClr val="tx2">
                    <a:lumMod val="75000"/>
                  </a:schemeClr>
                </a:solidFill>
                <a:effectLst>
                  <a:outerShdw blurRad="50800" dist="38100" dir="16200000" rotWithShape="0">
                    <a:prstClr val="black">
                      <a:alpha val="40000"/>
                    </a:prstClr>
                  </a:outerShdw>
                </a:effectLst>
                <a:latin typeface="+mj-lt"/>
                <a:ea typeface="+mj-ea"/>
                <a:cs typeface="+mj-cs"/>
              </a:rPr>
              <a:t>9</a:t>
            </a:r>
            <a:r>
              <a:rPr lang="el-GR" sz="2200" b="1" dirty="0" smtClean="0">
                <a:solidFill>
                  <a:schemeClr val="tx2">
                    <a:lumMod val="75000"/>
                  </a:schemeClr>
                </a:solidFill>
                <a:effectLst>
                  <a:outerShdw blurRad="50800" dist="38100" dir="16200000" rotWithShape="0">
                    <a:prstClr val="black">
                      <a:alpha val="40000"/>
                    </a:prstClr>
                  </a:outerShdw>
                </a:effectLst>
                <a:latin typeface="+mj-lt"/>
                <a:ea typeface="+mj-ea"/>
                <a:cs typeface="+mj-cs"/>
              </a:rPr>
              <a:t> Οκτωβρίου 2017</a:t>
            </a:r>
            <a:endParaRPr kumimoji="0" lang="el-GR" sz="2200" b="1" i="0" u="none" strike="noStrike" kern="1200" cap="none" spc="0" normalizeH="0" baseline="0" noProof="0" dirty="0">
              <a:solidFill>
                <a:schemeClr val="tx2">
                  <a:lumMod val="75000"/>
                </a:schemeClr>
              </a:solidFill>
              <a:effectLst>
                <a:outerShdw blurRad="50800" dist="38100" dir="16200000" rotWithShape="0">
                  <a:prstClr val="black">
                    <a:alpha val="40000"/>
                  </a:prstClr>
                </a:outerShdw>
              </a:effectLst>
              <a:uLnTx/>
              <a:uFillTx/>
              <a:latin typeface="+mj-lt"/>
              <a:ea typeface="+mj-ea"/>
              <a:cs typeface="+mj-cs"/>
            </a:endParaRPr>
          </a:p>
        </p:txBody>
      </p:sp>
      <p:sp>
        <p:nvSpPr>
          <p:cNvPr id="4" name="1 - Τίτλος"/>
          <p:cNvSpPr txBox="1">
            <a:spLocks/>
          </p:cNvSpPr>
          <p:nvPr/>
        </p:nvSpPr>
        <p:spPr>
          <a:xfrm>
            <a:off x="611560" y="2996952"/>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uLnTx/>
                <a:uFillTx/>
                <a:latin typeface="+mj-lt"/>
                <a:ea typeface="+mj-ea"/>
                <a:cs typeface="+mj-cs"/>
              </a:rPr>
              <a:t>‘‘The flight to the sea for a better tomorrow’’</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Disturbed  - The Sound Of Silence [Official Music Video].mp3">
            <a:hlinkClick r:id="" action="ppaction://media"/>
          </p:cNvPr>
          <p:cNvPicPr>
            <a:picLocks noRot="1" noChangeAspect="1"/>
          </p:cNvPicPr>
          <p:nvPr>
            <a:audioFile r:link="rId1"/>
          </p:nvPr>
        </p:nvPicPr>
        <p:blipFill>
          <a:blip r:embed="rId4" cstate="print"/>
          <a:stretch>
            <a:fillRect/>
          </a:stretch>
        </p:blipFill>
        <p:spPr>
          <a:xfrm>
            <a:off x="0" y="6553200"/>
            <a:ext cx="304800" cy="3048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11)">
                                      <p:cBhvr>
                                        <p:cTn id="6" dur="1" fill="hold"/>
                                        <p:tgtEl>
                                          <p:spTgt spid="5"/>
                                        </p:tgtEl>
                                      </p:cBhvr>
                                    </p:cmd>
                                  </p:childTnLst>
                                  <p:subTnLst>
                                    <p:animClr>
                                      <p:cBhvr override="childStyle">
                                        <p:cTn dur="1" fill="hold" display="0" masterRel="nextClick" afterEffect="1"/>
                                        <p:tgtEl>
                                          <p:spTgt spid="5"/>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amond(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98000" numSld="6" showWhenStopped="0">
                <p:cTn id="22"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1000"/>
            <a:lum/>
          </a:blip>
          <a:srcRect/>
          <a:stretch>
            <a:fillRect l="-9000" r="-44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2630"/>
            <a:ext cx="3538736" cy="1570186"/>
          </a:xfrm>
        </p:spPr>
        <p:txBody>
          <a:bodyPr>
            <a:normAutofit/>
          </a:bodyPr>
          <a:lstStyle/>
          <a:p>
            <a:r>
              <a:rPr lang="el-GR" sz="3200" b="1" dirty="0" smtClean="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5400000">
                    <a:prstClr val="black">
                      <a:alpha val="50000"/>
                    </a:prstClr>
                  </a:innerShdw>
                </a:effectLst>
              </a:rPr>
              <a:t>Πρόσφυγες, μια λέξη</a:t>
            </a:r>
            <a:r>
              <a:rPr lang="en-US" sz="3200" b="1" dirty="0" smtClean="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5400000">
                    <a:prstClr val="black">
                      <a:alpha val="50000"/>
                    </a:prstClr>
                  </a:innerShdw>
                </a:effectLst>
              </a:rPr>
              <a:t>,</a:t>
            </a:r>
            <a:r>
              <a:rPr lang="el-GR" sz="3200" b="1" dirty="0" smtClean="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5400000">
                    <a:prstClr val="black">
                      <a:alpha val="50000"/>
                    </a:prstClr>
                  </a:innerShdw>
                </a:effectLst>
              </a:rPr>
              <a:t> χίλια εμπόδια</a:t>
            </a:r>
            <a:endParaRPr lang="el-GR" sz="3200" b="1" dirty="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5400000">
                  <a:prstClr val="black">
                    <a:alpha val="50000"/>
                  </a:prstClr>
                </a:innerShdw>
              </a:effectLst>
            </a:endParaRPr>
          </a:p>
        </p:txBody>
      </p:sp>
      <p:sp>
        <p:nvSpPr>
          <p:cNvPr id="3" name="2 - Θέση περιεχομένου"/>
          <p:cNvSpPr>
            <a:spLocks noGrp="1"/>
          </p:cNvSpPr>
          <p:nvPr>
            <p:ph idx="1"/>
          </p:nvPr>
        </p:nvSpPr>
        <p:spPr>
          <a:xfrm>
            <a:off x="539552" y="1844824"/>
            <a:ext cx="3312368" cy="4525963"/>
          </a:xfrm>
        </p:spPr>
        <p:txBody>
          <a:bodyPr>
            <a:normAutofit fontScale="77500" lnSpcReduction="20000"/>
          </a:bodyPr>
          <a:lstStyle/>
          <a:p>
            <a:pPr algn="ctr">
              <a:buNone/>
            </a:pPr>
            <a:r>
              <a:rPr lang="el-GR" dirty="0" smtClean="0">
                <a:ln>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rPr>
              <a:t>     Πρόσφυγες, μια λέξη που την ακούμε τα τελευταία χρόνια σε καθημερινή βάση. Βλέπουμε εικόνες, βίντεο αλλά δυστυχώς ένα μικρό μέρος ανθρώπων έχει ευαισθητοποιηθεί και </a:t>
            </a:r>
            <a:r>
              <a:rPr lang="en-US" dirty="0" smtClean="0">
                <a:ln>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rPr>
              <a:t> </a:t>
            </a:r>
            <a:r>
              <a:rPr lang="el-GR" dirty="0" smtClean="0">
                <a:ln>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rPr>
              <a:t>πραγματικά συμπάσχει μαζί τους</a:t>
            </a:r>
            <a:r>
              <a:rPr lang="el-GR" dirty="0" smtClean="0"/>
              <a:t>. </a:t>
            </a:r>
            <a:endParaRPr lang="el-GR" dirty="0"/>
          </a:p>
        </p:txBody>
      </p:sp>
      <p:sp>
        <p:nvSpPr>
          <p:cNvPr id="5" name="1 - Τίτλος"/>
          <p:cNvSpPr txBox="1">
            <a:spLocks/>
          </p:cNvSpPr>
          <p:nvPr/>
        </p:nvSpPr>
        <p:spPr>
          <a:xfrm>
            <a:off x="4499992" y="274638"/>
            <a:ext cx="4186808" cy="207424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8100000">
                    <a:prstClr val="black">
                      <a:alpha val="50000"/>
                    </a:prstClr>
                  </a:innerShdw>
                </a:effectLst>
                <a:uLnTx/>
                <a:uFillTx/>
                <a:latin typeface="+mj-lt"/>
                <a:ea typeface="+mj-ea"/>
                <a:cs typeface="+mj-cs"/>
              </a:rPr>
              <a:t>Refugees, one word </a:t>
            </a:r>
            <a:r>
              <a:rPr lang="en-US" sz="3600" b="1" dirty="0" smtClean="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8100000">
                    <a:prstClr val="black">
                      <a:alpha val="50000"/>
                    </a:prstClr>
                  </a:innerShdw>
                </a:effectLst>
                <a:latin typeface="+mj-lt"/>
                <a:ea typeface="+mj-ea"/>
                <a:cs typeface="+mj-cs"/>
              </a:rPr>
              <a:t>and </a:t>
            </a:r>
            <a:r>
              <a:rPr kumimoji="0" lang="en-US" sz="3600" b="1" i="0" u="none" strike="noStrike" kern="1200" cap="none" spc="0" normalizeH="0" baseline="0" noProof="0" dirty="0" smtClean="0">
                <a:ln>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8100000">
                    <a:prstClr val="black">
                      <a:alpha val="50000"/>
                    </a:prstClr>
                  </a:innerShdw>
                </a:effectLst>
                <a:uLnTx/>
                <a:uFillTx/>
                <a:latin typeface="+mj-lt"/>
                <a:ea typeface="+mj-ea"/>
                <a:cs typeface="+mj-cs"/>
              </a:rPr>
              <a:t>a thousand obstacles</a:t>
            </a:r>
            <a:r>
              <a:rPr kumimoji="0" lang="el-GR" sz="4400" b="0" i="0" u="none" strike="noStrike" kern="1200" cap="none" spc="0" normalizeH="0" baseline="0" noProof="0" dirty="0" smtClean="0">
                <a:ln>
                  <a:noFill/>
                </a:ln>
                <a:solidFill>
                  <a:schemeClr val="tx1"/>
                </a:solidFill>
                <a:effectLst/>
                <a:uLnTx/>
                <a:uFillTx/>
                <a:latin typeface="+mj-lt"/>
                <a:ea typeface="+mj-ea"/>
                <a:cs typeface="+mj-cs"/>
              </a:rPr>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 Τίτλος"/>
          <p:cNvSpPr txBox="1">
            <a:spLocks/>
          </p:cNvSpPr>
          <p:nvPr/>
        </p:nvSpPr>
        <p:spPr>
          <a:xfrm>
            <a:off x="5364088" y="1700808"/>
            <a:ext cx="2664296" cy="4032448"/>
          </a:xfrm>
          <a:prstGeom prst="rect">
            <a:avLst/>
          </a:prstGeom>
        </p:spPr>
        <p:txBody>
          <a:bodyPr vert="horz" lIns="91440" tIns="45720" rIns="91440" bIns="45720" rtlCol="0" anchor="ctr">
            <a:normAutofit fontScale="55000" lnSpcReduction="20000"/>
          </a:bodyPr>
          <a:lstStyle/>
          <a:p>
            <a:pPr lvl="0" algn="ctr">
              <a:spcBef>
                <a:spcPct val="0"/>
              </a:spcBef>
            </a:pPr>
            <a:r>
              <a:rPr kumimoji="0" lang="en-US" sz="4400" b="0" i="0" u="none" strike="noStrike" kern="1200" cap="none" spc="0" normalizeH="0" baseline="0" noProof="0" dirty="0" smtClean="0">
                <a:ln>
                  <a:solidFill>
                    <a:schemeClr val="tx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uLnTx/>
                <a:uFillTx/>
                <a:latin typeface="+mj-lt"/>
                <a:ea typeface="+mj-ea"/>
                <a:cs typeface="+mj-cs"/>
              </a:rPr>
              <a:t>Refugees, a word</a:t>
            </a:r>
            <a:r>
              <a:rPr kumimoji="0" lang="el-GR" sz="4400" b="0" i="0" u="none" strike="noStrike" kern="1200" cap="none" spc="0" normalizeH="0" baseline="0" noProof="0" dirty="0" smtClean="0">
                <a:ln>
                  <a:solidFill>
                    <a:schemeClr val="tx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uLnTx/>
                <a:uFillTx/>
                <a:latin typeface="+mj-lt"/>
                <a:ea typeface="+mj-ea"/>
                <a:cs typeface="+mj-cs"/>
              </a:rPr>
              <a:t> </a:t>
            </a:r>
            <a:r>
              <a:rPr kumimoji="0" lang="en-US" sz="4400" b="0" i="0" u="none" strike="noStrike" kern="1200" cap="none" spc="0" normalizeH="0" baseline="0" noProof="0" dirty="0" smtClean="0">
                <a:ln>
                  <a:solidFill>
                    <a:schemeClr val="tx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uLnTx/>
                <a:uFillTx/>
                <a:latin typeface="+mj-lt"/>
                <a:ea typeface="+mj-ea"/>
                <a:cs typeface="+mj-cs"/>
              </a:rPr>
              <a:t>that we have heard on a daily basis</a:t>
            </a:r>
            <a:r>
              <a:rPr lang="en-US" sz="4400" dirty="0" smtClean="0">
                <a:ln>
                  <a:solidFill>
                    <a:schemeClr val="tx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 the past years</a:t>
            </a:r>
            <a:r>
              <a:rPr kumimoji="0" lang="en-US" sz="4400" b="0" i="0" u="none" strike="noStrike" kern="1200" cap="none" spc="0" normalizeH="0" baseline="0" noProof="0" dirty="0" smtClean="0">
                <a:ln>
                  <a:solidFill>
                    <a:schemeClr val="tx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uLnTx/>
                <a:uFillTx/>
                <a:latin typeface="+mj-lt"/>
                <a:ea typeface="+mj-ea"/>
                <a:cs typeface="+mj-cs"/>
              </a:rPr>
              <a:t>. We watch pictures, videos but unfortunately a small part of people are sensitized and really have been commiserated with them.</a:t>
            </a:r>
            <a:endParaRPr kumimoji="0" lang="el-GR" sz="4400" b="0" i="0" u="none" strike="noStrike" kern="1200" cap="none" spc="0" normalizeH="0" baseline="0" noProof="0" dirty="0">
              <a:ln>
                <a:solidFill>
                  <a:schemeClr val="tx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uLnTx/>
              <a:uFillTx/>
              <a:latin typeface="+mj-lt"/>
              <a:ea typeface="+mj-ea"/>
              <a:cs typeface="+mj-cs"/>
            </a:endParaRPr>
          </a:p>
        </p:txBody>
      </p:sp>
      <p:pic>
        <p:nvPicPr>
          <p:cNvPr id="7" name="Disturbed  - The Sound Of Silence [Official Music Video].mp3">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249"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edg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p:bldP spid="3" grpId="0"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20000" r="-2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438128"/>
            <a:ext cx="8229600" cy="1143000"/>
          </a:xfrm>
        </p:spPr>
        <p:txBody>
          <a:bodyPr>
            <a:normAutofit fontScale="90000"/>
          </a:bodyPr>
          <a:lstStyle/>
          <a:p>
            <a:r>
              <a:rPr lang="el-GR"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Γνωρίζουμε όμως τι πραγματικά σημαίνει να είσαι πρόσφυγας</a:t>
            </a:r>
            <a:r>
              <a:rPr lang="en-US"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t>
            </a:r>
            <a:br>
              <a:rPr lang="en-US"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n-US"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n-US"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n-US"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n-US"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n-US"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But we know what it really means to be a refugee ?</a:t>
            </a:r>
            <a:r>
              <a:rPr lang="el-GR" dirty="0" smtClean="0"/>
              <a:t/>
            </a:r>
            <a:br>
              <a:rPr lang="el-GR" dirty="0" smtClean="0"/>
            </a:br>
            <a:r>
              <a:rPr lang="en-US" dirty="0" smtClean="0"/>
              <a:t/>
            </a:r>
            <a:br>
              <a:rPr lang="en-US" dirty="0" smtClean="0"/>
            </a:br>
            <a:r>
              <a:rPr lang="en-US" dirty="0" smtClean="0"/>
              <a:t/>
            </a:r>
            <a:br>
              <a:rPr lang="en-US" dirty="0" smtClean="0"/>
            </a:br>
            <a:endParaRPr lang="el-GR" dirty="0"/>
          </a:p>
        </p:txBody>
      </p:sp>
      <p:sp>
        <p:nvSpPr>
          <p:cNvPr id="5" name="1 - Τίτλος"/>
          <p:cNvSpPr txBox="1">
            <a:spLocks/>
          </p:cNvSpPr>
          <p:nvPr/>
        </p:nvSpPr>
        <p:spPr>
          <a:xfrm>
            <a:off x="395536" y="1628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t>Πρόσφυγας</a:t>
            </a:r>
            <a:b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br>
            <a: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t/>
            </a:r>
            <a:b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br>
            <a: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t/>
            </a:r>
            <a:b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br>
            <a: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t/>
            </a:r>
            <a:b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br>
            <a: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t/>
            </a:r>
            <a:b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br>
            <a: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t/>
            </a:r>
            <a:br>
              <a:rPr kumimoji="0" lang="el-GR" sz="4000" b="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br>
            <a:r>
              <a:rPr kumimoji="0" lang="en-US" sz="4000" i="0" u="none" strike="noStrike" kern="1200" cap="none" spc="0" normalizeH="0" baseline="0" noProof="0" dirty="0" smtClean="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rPr>
              <a:t>Refugee</a:t>
            </a:r>
            <a:endParaRPr kumimoji="0" lang="el-GR" sz="4000" i="0" u="none" strike="noStrike" kern="1200" cap="none" spc="0" normalizeH="0" baseline="0" noProof="0" dirty="0">
              <a:ln cmpd="thickThin">
                <a:solidFill>
                  <a:schemeClr val="tx1"/>
                </a:solidFill>
              </a:ln>
              <a:blipFill>
                <a:blip r:embed="rId4"/>
                <a:tile tx="0" ty="0" sx="100000" sy="100000" flip="none" algn="tl"/>
              </a:blipFill>
              <a:effectLst>
                <a:outerShdw blurRad="75057" dist="38100" dir="5400000" sy="-20000" rotWithShape="0">
                  <a:prstClr val="black">
                    <a:alpha val="25000"/>
                  </a:prstClr>
                </a:outerShdw>
              </a:effectLst>
              <a:uLnTx/>
              <a:uFillTx/>
              <a:latin typeface="+mj-lt"/>
              <a:ea typeface="+mj-ea"/>
              <a:cs typeface="+mj-cs"/>
            </a:endParaRPr>
          </a:p>
        </p:txBody>
      </p:sp>
      <p:sp>
        <p:nvSpPr>
          <p:cNvPr id="6" name="3 - Θέση κειμένου"/>
          <p:cNvSpPr txBox="1">
            <a:spLocks/>
          </p:cNvSpPr>
          <p:nvPr/>
        </p:nvSpPr>
        <p:spPr>
          <a:xfrm>
            <a:off x="971600" y="1424757"/>
            <a:ext cx="7772400" cy="1500187"/>
          </a:xfrm>
          <a:prstGeom prst="rect">
            <a:avLst/>
          </a:prstGeom>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8000" i="0" u="none" strike="noStrike" kern="1200" cap="none" spc="0" normalizeH="0" baseline="0" noProof="0" dirty="0" smtClean="0">
                <a:ln>
                  <a:solidFill>
                    <a:schemeClr val="tx1"/>
                  </a:solidFill>
                </a:ln>
                <a:blipFill>
                  <a:blip r:embed="rId4"/>
                  <a:tile tx="0" ty="0" sx="100000" sy="100000" flip="none" algn="tl"/>
                </a:blipFill>
                <a:effectLst>
                  <a:innerShdw blurRad="63500" dist="50800" dir="13500000">
                    <a:prstClr val="black">
                      <a:alpha val="41000"/>
                    </a:prstClr>
                  </a:innerShdw>
                </a:effectLst>
                <a:uLnTx/>
                <a:uFillTx/>
                <a:latin typeface="+mn-lt"/>
                <a:ea typeface="+mn-ea"/>
                <a:cs typeface="+mn-cs"/>
              </a:rPr>
              <a:t>Πρόσφυγας</a:t>
            </a:r>
            <a:r>
              <a:rPr kumimoji="0" lang="en-US" sz="8000" i="0" u="none" strike="noStrike" kern="1200" cap="none" spc="0" normalizeH="0" baseline="0" noProof="0" dirty="0" smtClean="0">
                <a:ln>
                  <a:solidFill>
                    <a:schemeClr val="tx1"/>
                  </a:solidFill>
                </a:ln>
                <a:blipFill>
                  <a:blip r:embed="rId4"/>
                  <a:tile tx="0" ty="0" sx="100000" sy="100000" flip="none" algn="tl"/>
                </a:blipFill>
                <a:effectLst>
                  <a:innerShdw blurRad="63500" dist="50800" dir="13500000">
                    <a:prstClr val="black">
                      <a:alpha val="41000"/>
                    </a:prstClr>
                  </a:innerShdw>
                </a:effectLst>
                <a:uLnTx/>
                <a:uFillTx/>
                <a:latin typeface="+mn-lt"/>
                <a:ea typeface="+mn-ea"/>
                <a:cs typeface="+mn-cs"/>
              </a:rPr>
              <a:t>: T</a:t>
            </a:r>
            <a:r>
              <a:rPr kumimoji="0" lang="el-GR" sz="8000" i="0" u="none" strike="noStrike" kern="1200" cap="none" spc="0" normalizeH="0" baseline="0" noProof="0" dirty="0" smtClean="0">
                <a:ln>
                  <a:solidFill>
                    <a:schemeClr val="tx1"/>
                  </a:solidFill>
                </a:ln>
                <a:blipFill>
                  <a:blip r:embed="rId4"/>
                  <a:tile tx="0" ty="0" sx="100000" sy="100000" flip="none" algn="tl"/>
                </a:blipFill>
                <a:effectLst>
                  <a:innerShdw blurRad="63500" dist="50800" dir="13500000">
                    <a:prstClr val="black">
                      <a:alpha val="41000"/>
                    </a:prstClr>
                  </a:innerShdw>
                </a:effectLst>
                <a:uLnTx/>
                <a:uFillTx/>
                <a:latin typeface="+mn-lt"/>
                <a:ea typeface="+mn-ea"/>
                <a:cs typeface="+mn-cs"/>
              </a:rPr>
              <a:t>ο πρόσωπο που εξαναγκάζεται σε φυγή από τον μόνιμο τόπο εγκατάστασής του ή την πατρίδα του, κυρίως για να αποφύγει διωγμούς από την επίσημη εξουσία. </a:t>
            </a:r>
            <a:r>
              <a:rPr kumimoji="0" lang="en-US" sz="8000" i="0" u="none" strike="noStrike" kern="1200" cap="none" spc="0" normalizeH="0" baseline="0" noProof="0" dirty="0" smtClean="0">
                <a:ln>
                  <a:solidFill>
                    <a:schemeClr val="tx1"/>
                  </a:solidFill>
                </a:ln>
                <a:blipFill>
                  <a:blip r:embed="rId4"/>
                  <a:tile tx="0" ty="0" sx="100000" sy="100000" flip="none" algn="tl"/>
                </a:blipFill>
                <a:effectLst>
                  <a:innerShdw blurRad="63500" dist="50800" dir="13500000">
                    <a:prstClr val="black">
                      <a:alpha val="41000"/>
                    </a:prstClr>
                  </a:innerShdw>
                </a:effectLst>
                <a:uLnTx/>
                <a:uFillTx/>
                <a:latin typeface="+mn-lt"/>
                <a:ea typeface="+mn-ea"/>
                <a:cs typeface="+mn-cs"/>
              </a:rPr>
              <a:t>H</a:t>
            </a:r>
            <a:r>
              <a:rPr kumimoji="0" lang="el-GR" sz="8000" i="0" u="none" strike="noStrike" kern="1200" cap="none" spc="0" normalizeH="0" baseline="0" noProof="0" dirty="0" smtClean="0">
                <a:ln>
                  <a:solidFill>
                    <a:schemeClr val="tx1"/>
                  </a:solidFill>
                </a:ln>
                <a:blipFill>
                  <a:blip r:embed="rId4"/>
                  <a:tile tx="0" ty="0" sx="100000" sy="100000" flip="none" algn="tl"/>
                </a:blipFill>
                <a:effectLst>
                  <a:innerShdw blurRad="63500" dist="50800" dir="13500000">
                    <a:prstClr val="black">
                      <a:alpha val="41000"/>
                    </a:prstClr>
                  </a:innerShdw>
                </a:effectLst>
                <a:uLnTx/>
                <a:uFillTx/>
                <a:latin typeface="+mn-lt"/>
                <a:ea typeface="+mn-ea"/>
                <a:cs typeface="+mn-cs"/>
              </a:rPr>
              <a:t> προσφυγιά προκύπτει ως αποτέλεσμα βίαιου εξαναγκασμού και αποτελεί μια απεγνωσμένη προσπάθεια των ατόμων να διαφυλάξουν τη ζωή τους. Με άλλα λόγια, οποιαδήποτε κατάσταση θέτει σε άμεσο κίνδυνο τη ζωή μέρους των πολιτών μπορεί να αποτελέσει αιτία εξώθησης κάποιου στην προσφυγιά.</a:t>
            </a:r>
            <a:r>
              <a:rPr kumimoji="0" lang="el-GR" sz="4500" b="0" i="0" u="none" strike="noStrike" kern="1200" cap="none" spc="0" normalizeH="0" baseline="0" noProof="0" dirty="0" smtClean="0">
                <a:ln>
                  <a:noFill/>
                </a:ln>
                <a:solidFill>
                  <a:schemeClr val="tx1"/>
                </a:solidFill>
                <a:effectLst/>
                <a:uLnTx/>
                <a:uFillTx/>
                <a:latin typeface="+mn-lt"/>
                <a:ea typeface="+mn-ea"/>
                <a:cs typeface="+mn-cs"/>
              </a:rPr>
              <a:t/>
            </a:r>
            <a:br>
              <a:rPr kumimoji="0" lang="el-GR" sz="4500" b="0" i="0" u="none" strike="noStrike" kern="1200" cap="none" spc="0" normalizeH="0" baseline="0" noProof="0" dirty="0" smtClean="0">
                <a:ln>
                  <a:noFill/>
                </a:ln>
                <a:solidFill>
                  <a:schemeClr val="tx1"/>
                </a:solidFill>
                <a:effectLst/>
                <a:uLnTx/>
                <a:uFillTx/>
                <a:latin typeface="+mn-lt"/>
                <a:ea typeface="+mn-ea"/>
                <a:cs typeface="+mn-cs"/>
              </a:rPr>
            </a:br>
            <a:r>
              <a:rPr kumimoji="0" lang="el-GR" sz="4500" b="0" i="0" u="none" strike="noStrike" kern="1200" cap="none" spc="0" normalizeH="0" baseline="0" noProof="0" dirty="0" smtClean="0">
                <a:ln>
                  <a:noFill/>
                </a:ln>
                <a:solidFill>
                  <a:schemeClr val="tx1"/>
                </a:solidFill>
                <a:effectLst/>
                <a:uLnTx/>
                <a:uFillTx/>
                <a:latin typeface="+mn-lt"/>
                <a:ea typeface="+mn-ea"/>
                <a:cs typeface="+mn-cs"/>
              </a:rPr>
              <a:t/>
            </a:r>
            <a:br>
              <a:rPr kumimoji="0" lang="el-GR" sz="4500" b="0" i="0" u="none" strike="noStrike" kern="1200" cap="none" spc="0" normalizeH="0" baseline="0" noProof="0" dirty="0" smtClean="0">
                <a:ln>
                  <a:noFill/>
                </a:ln>
                <a:solidFill>
                  <a:schemeClr val="tx1"/>
                </a:solidFill>
                <a:effectLst/>
                <a:uLnTx/>
                <a:uFillTx/>
                <a:latin typeface="+mn-lt"/>
                <a:ea typeface="+mn-ea"/>
                <a:cs typeface="+mn-cs"/>
              </a:rPr>
            </a:br>
            <a:endParaRPr kumimoji="0" lang="el-GR" sz="4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4500" b="0" i="0" u="none" strike="noStrike" kern="1200" cap="none" spc="0" normalizeH="0" baseline="0" noProof="0" dirty="0" smtClean="0">
                <a:ln>
                  <a:noFill/>
                </a:ln>
                <a:solidFill>
                  <a:schemeClr val="tx1"/>
                </a:solidFill>
                <a:effectLst/>
                <a:uLnTx/>
                <a:uFillTx/>
                <a:latin typeface="+mn-lt"/>
                <a:ea typeface="+mn-ea"/>
                <a:cs typeface="+mn-cs"/>
              </a:rPr>
              <a:t/>
            </a:r>
            <a:br>
              <a:rPr kumimoji="0" lang="el-GR" sz="4500" b="0" i="0" u="none" strike="noStrike" kern="1200" cap="none" spc="0" normalizeH="0" baseline="0" noProof="0" dirty="0" smtClean="0">
                <a:ln>
                  <a:noFill/>
                </a:ln>
                <a:solidFill>
                  <a:schemeClr val="tx1"/>
                </a:solidFill>
                <a:effectLst/>
                <a:uLnTx/>
                <a:uFillTx/>
                <a:latin typeface="+mn-lt"/>
                <a:ea typeface="+mn-ea"/>
                <a:cs typeface="+mn-cs"/>
              </a:rPr>
            </a:br>
            <a:r>
              <a:rPr kumimoji="0" lang="el-GR" sz="4500" b="0" i="0" u="none" strike="noStrike" kern="1200" cap="none" spc="0" normalizeH="0" baseline="0" noProof="0" dirty="0" smtClean="0">
                <a:ln>
                  <a:noFill/>
                </a:ln>
                <a:solidFill>
                  <a:schemeClr val="tx1"/>
                </a:solidFill>
                <a:effectLst/>
                <a:uLnTx/>
                <a:uFillTx/>
                <a:latin typeface="+mn-lt"/>
                <a:ea typeface="+mn-ea"/>
                <a:cs typeface="+mn-cs"/>
              </a:rPr>
              <a:t/>
            </a:r>
            <a:br>
              <a:rPr kumimoji="0" lang="el-GR" sz="4500" b="0" i="0" u="none" strike="noStrike" kern="1200" cap="none" spc="0" normalizeH="0" baseline="0" noProof="0" dirty="0" smtClean="0">
                <a:ln>
                  <a:noFill/>
                </a:ln>
                <a:solidFill>
                  <a:schemeClr val="tx1"/>
                </a:solidFill>
                <a:effectLst/>
                <a:uLnTx/>
                <a:uFillTx/>
                <a:latin typeface="+mn-lt"/>
                <a:ea typeface="+mn-ea"/>
                <a:cs typeface="+mn-cs"/>
              </a:rPr>
            </a:br>
            <a:endParaRPr kumimoji="0" lang="el-GR" sz="4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1763688" y="4437112"/>
            <a:ext cx="5976664" cy="2246769"/>
          </a:xfrm>
          <a:prstGeom prst="rect">
            <a:avLst/>
          </a:prstGeom>
        </p:spPr>
        <p:txBody>
          <a:bodyPr wrap="square">
            <a:spAutoFit/>
          </a:bodyPr>
          <a:lstStyle/>
          <a:p>
            <a:pPr algn="ctr"/>
            <a:r>
              <a:rPr lang="en-US" sz="2000" dirty="0" smtClean="0">
                <a:ln>
                  <a:solidFill>
                    <a:schemeClr val="tx1"/>
                  </a:solidFill>
                </a:ln>
                <a:blipFill>
                  <a:blip r:embed="rId4"/>
                  <a:tile tx="0" ty="0" sx="100000" sy="100000" flip="none" algn="tl"/>
                </a:blipFill>
                <a:effectLst>
                  <a:outerShdw blurRad="50800" dist="38100" dir="2700000" algn="tl" rotWithShape="0">
                    <a:prstClr val="black">
                      <a:alpha val="40000"/>
                    </a:prstClr>
                  </a:outerShdw>
                </a:effectLst>
              </a:rPr>
              <a:t>Refugee: A person who escapes from his permanent place of residence or home</a:t>
            </a:r>
            <a:r>
              <a:rPr lang="el-GR" sz="2000" dirty="0" smtClean="0">
                <a:ln>
                  <a:solidFill>
                    <a:schemeClr val="tx1"/>
                  </a:solidFill>
                </a:ln>
                <a:blipFill>
                  <a:blip r:embed="rId4"/>
                  <a:tile tx="0" ty="0" sx="100000" sy="100000" flip="none" algn="tl"/>
                </a:blipFill>
                <a:effectLst>
                  <a:outerShdw blurRad="50800" dist="38100" dir="2700000" algn="tl" rotWithShape="0">
                    <a:prstClr val="black">
                      <a:alpha val="40000"/>
                    </a:prstClr>
                  </a:outerShdw>
                </a:effectLst>
              </a:rPr>
              <a:t>,</a:t>
            </a:r>
            <a:r>
              <a:rPr lang="en-US" sz="2000" dirty="0" smtClean="0">
                <a:ln>
                  <a:solidFill>
                    <a:schemeClr val="tx1"/>
                  </a:solidFill>
                </a:ln>
                <a:blipFill>
                  <a:blip r:embed="rId4"/>
                  <a:tile tx="0" ty="0" sx="100000" sy="100000" flip="none" algn="tl"/>
                </a:blipFill>
                <a:effectLst>
                  <a:outerShdw blurRad="50800" dist="38100" dir="2700000" algn="tl" rotWithShape="0">
                    <a:prstClr val="black">
                      <a:alpha val="40000"/>
                    </a:prstClr>
                  </a:outerShdw>
                </a:effectLst>
              </a:rPr>
              <a:t> country, mainly to avoid</a:t>
            </a:r>
            <a:r>
              <a:rPr lang="el-GR" sz="2000" dirty="0" smtClean="0">
                <a:ln>
                  <a:solidFill>
                    <a:schemeClr val="tx1"/>
                  </a:solidFill>
                </a:ln>
                <a:blipFill>
                  <a:blip r:embed="rId4"/>
                  <a:tile tx="0" ty="0" sx="100000" sy="100000" flip="none" algn="tl"/>
                </a:blipFill>
                <a:effectLst>
                  <a:outerShdw blurRad="50800" dist="38100" dir="2700000" algn="tl" rotWithShape="0">
                    <a:prstClr val="black">
                      <a:alpha val="40000"/>
                    </a:prstClr>
                  </a:outerShdw>
                </a:effectLst>
              </a:rPr>
              <a:t> </a:t>
            </a:r>
            <a:r>
              <a:rPr lang="en-US" sz="2000" dirty="0" smtClean="0">
                <a:ln>
                  <a:solidFill>
                    <a:schemeClr val="tx1"/>
                  </a:solidFill>
                </a:ln>
                <a:blipFill>
                  <a:blip r:embed="rId4"/>
                  <a:tile tx="0" ty="0" sx="100000" sy="100000" flip="none" algn="tl"/>
                </a:blipFill>
                <a:effectLst>
                  <a:outerShdw blurRad="50800" dist="38100" dir="2700000" algn="tl" rotWithShape="0">
                    <a:prstClr val="black">
                      <a:alpha val="40000"/>
                    </a:prstClr>
                  </a:outerShdw>
                </a:effectLst>
              </a:rPr>
              <a:t>a persecution by official authority. Refugee emerges as a result of violent coercion and is a desperate attempt by individuals to preserve their lives. In other words, any situation that imposes a risk on the lives of some of the citizens may be the cause of someone to be refugee.</a:t>
            </a:r>
            <a:endParaRPr lang="el-GR" sz="2000" dirty="0">
              <a:ln>
                <a:solidFill>
                  <a:schemeClr val="tx1"/>
                </a:solidFill>
              </a:ln>
              <a:blipFill>
                <a:blip r:embed="rId4"/>
                <a:tile tx="0" ty="0" sx="100000" sy="100000" flip="none" algn="tl"/>
              </a:blipFill>
              <a:effectLst>
                <a:outerShdw blurRad="50800" dist="38100" dir="2700000" algn="tl" rotWithShape="0">
                  <a:prstClr val="black">
                    <a:alpha val="40000"/>
                  </a:prstClr>
                </a:outerShdw>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46856" y="3222104"/>
            <a:ext cx="8229600" cy="1143000"/>
          </a:xfrm>
        </p:spPr>
        <p:txBody>
          <a:bodyPr>
            <a:normAutofit fontScale="90000"/>
          </a:bodyPr>
          <a:lstStyle/>
          <a:p>
            <a: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Εγώ, ο ξένος και οι δυσκολίες που αντιμετωπίζω λόγω της διαφορετικότητάς μου</a:t>
            </a:r>
            <a:b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n-US"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t>
            </a:r>
            <a:br>
              <a:rPr lang="en-US"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n-US"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n-US"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n-US"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Me, the stranger and the difficulties I face because of my diversity </a:t>
            </a:r>
            <a: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
            </a:r>
            <a:br>
              <a:rPr lang="el-GR" sz="31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br>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endParaRPr lang="el-GR" sz="3200" dirty="0"/>
          </a:p>
        </p:txBody>
      </p:sp>
      <p:sp>
        <p:nvSpPr>
          <p:cNvPr id="5" name="4 - Ορθογώνιο"/>
          <p:cNvSpPr/>
          <p:nvPr/>
        </p:nvSpPr>
        <p:spPr>
          <a:xfrm>
            <a:off x="683568" y="1244367"/>
            <a:ext cx="7992888" cy="2400657"/>
          </a:xfrm>
          <a:prstGeom prst="rect">
            <a:avLst/>
          </a:prstGeom>
        </p:spPr>
        <p:txBody>
          <a:bodyPr wrap="square">
            <a:spAutoFit/>
          </a:bodyPr>
          <a:lstStyle/>
          <a:p>
            <a:pPr algn="ctr"/>
            <a:r>
              <a:rPr lang="en-US" sz="1400" dirty="0" smtClean="0"/>
              <a:t> </a:t>
            </a:r>
            <a:r>
              <a:rPr lang="el-GR" sz="1500" b="1" dirty="0" smtClean="0">
                <a:gradFill>
                  <a:gsLst>
                    <a:gs pos="0">
                      <a:srgbClr val="000000"/>
                    </a:gs>
                    <a:gs pos="39999">
                      <a:srgbClr val="0A128C"/>
                    </a:gs>
                    <a:gs pos="70000">
                      <a:srgbClr val="181CC7"/>
                    </a:gs>
                    <a:gs pos="88000">
                      <a:srgbClr val="7005D4"/>
                    </a:gs>
                    <a:gs pos="100000">
                      <a:srgbClr val="8C3D91"/>
                    </a:gs>
                  </a:gsLst>
                  <a:lin ang="5400000" scaled="0"/>
                </a:gradFill>
                <a:effectLst>
                  <a:innerShdw blurRad="63500" dist="50800" dir="18900000">
                    <a:prstClr val="black">
                      <a:alpha val="50000"/>
                    </a:prstClr>
                  </a:innerShdw>
                </a:effectLst>
              </a:rPr>
              <a:t>Από την στιγμή που αποφάσισαν να φύγουν, ένιωσαν την εκμετάλλευση σε όλο της το μεγαλείο από τους ανθρώπους</a:t>
            </a:r>
            <a:r>
              <a:rPr lang="en-US" sz="1500" b="1" dirty="0" smtClean="0">
                <a:gradFill>
                  <a:gsLst>
                    <a:gs pos="0">
                      <a:srgbClr val="000000"/>
                    </a:gs>
                    <a:gs pos="39999">
                      <a:srgbClr val="0A128C"/>
                    </a:gs>
                    <a:gs pos="70000">
                      <a:srgbClr val="181CC7"/>
                    </a:gs>
                    <a:gs pos="88000">
                      <a:srgbClr val="7005D4"/>
                    </a:gs>
                    <a:gs pos="100000">
                      <a:srgbClr val="8C3D91"/>
                    </a:gs>
                  </a:gsLst>
                  <a:lin ang="5400000" scaled="0"/>
                </a:gradFill>
                <a:effectLst>
                  <a:innerShdw blurRad="63500" dist="50800" dir="18900000">
                    <a:prstClr val="black">
                      <a:alpha val="50000"/>
                    </a:prstClr>
                  </a:innerShdw>
                </a:effectLst>
              </a:rPr>
              <a:t>. </a:t>
            </a:r>
            <a:r>
              <a:rPr lang="el-GR" sz="1500" b="1" dirty="0" smtClean="0">
                <a:gradFill>
                  <a:gsLst>
                    <a:gs pos="0">
                      <a:srgbClr val="000000"/>
                    </a:gs>
                    <a:gs pos="39999">
                      <a:srgbClr val="0A128C"/>
                    </a:gs>
                    <a:gs pos="70000">
                      <a:srgbClr val="181CC7"/>
                    </a:gs>
                    <a:gs pos="88000">
                      <a:srgbClr val="7005D4"/>
                    </a:gs>
                    <a:gs pos="100000">
                      <a:srgbClr val="8C3D91"/>
                    </a:gs>
                  </a:gsLst>
                  <a:lin ang="5400000" scaled="0"/>
                </a:gradFill>
                <a:effectLst>
                  <a:innerShdw blurRad="63500" dist="50800" dir="18900000">
                    <a:prstClr val="black">
                      <a:alpha val="50000"/>
                    </a:prstClr>
                  </a:innerShdw>
                </a:effectLst>
              </a:rPr>
              <a:t>Αντί να τους προσφερθεί ένα χέρι βοηθείας, τους περιφρονούμε και πολλές φορές αρκετοί ντόπιοι τους επιτίθενται και τους προσβάλλουν. Δεν αποδέχονται την διαφορετικότητά τους  και πολλές φορές τους κατακρίνουν για την γλώσσα τους, την θρησκείας τους και πολλές φορές για το χρώμα τους. Κάποιοι δεν σέβονται ούτε καν τις δυσκολίες που πέρασαν μέχρι να φτάσουν σε ένα ασφαλές μέρος μακριά από τον πόλεμο. Αυτή η συμπεριφορά ονομάζεται </a:t>
            </a:r>
            <a:r>
              <a:rPr lang="en-US" sz="1500" b="1" dirty="0" smtClean="0">
                <a:gradFill>
                  <a:gsLst>
                    <a:gs pos="0">
                      <a:srgbClr val="000000"/>
                    </a:gs>
                    <a:gs pos="39999">
                      <a:srgbClr val="0A128C"/>
                    </a:gs>
                    <a:gs pos="70000">
                      <a:srgbClr val="181CC7"/>
                    </a:gs>
                    <a:gs pos="88000">
                      <a:srgbClr val="7005D4"/>
                    </a:gs>
                    <a:gs pos="100000">
                      <a:srgbClr val="8C3D91"/>
                    </a:gs>
                  </a:gsLst>
                  <a:lin ang="5400000" scaled="0"/>
                </a:gradFill>
                <a:effectLst>
                  <a:innerShdw blurRad="63500" dist="50800" dir="18900000">
                    <a:prstClr val="black">
                      <a:alpha val="50000"/>
                    </a:prstClr>
                  </a:innerShdw>
                </a:effectLst>
              </a:rPr>
              <a:t>bullying, </a:t>
            </a:r>
            <a:r>
              <a:rPr lang="el-GR" sz="1500" b="1" dirty="0" smtClean="0">
                <a:gradFill>
                  <a:gsLst>
                    <a:gs pos="0">
                      <a:srgbClr val="000000"/>
                    </a:gs>
                    <a:gs pos="39999">
                      <a:srgbClr val="0A128C"/>
                    </a:gs>
                    <a:gs pos="70000">
                      <a:srgbClr val="181CC7"/>
                    </a:gs>
                    <a:gs pos="88000">
                      <a:srgbClr val="7005D4"/>
                    </a:gs>
                    <a:gs pos="100000">
                      <a:srgbClr val="8C3D91"/>
                    </a:gs>
                  </a:gsLst>
                  <a:lin ang="5400000" scaled="0"/>
                </a:gradFill>
                <a:effectLst>
                  <a:innerShdw blurRad="63500" dist="50800" dir="18900000">
                    <a:prstClr val="black">
                      <a:alpha val="50000"/>
                    </a:prstClr>
                  </a:innerShdw>
                </a:effectLst>
              </a:rPr>
              <a:t>κάτι που ούτε εμείς οι ίδιοι δεν θα θέλαμε να αντιμετωπίσουμε εάν ήμασταν σε παρόμοια θέση. Έτσι πρέπει να αφουγκραστούμε τις δυσκολίες τους και να τους αποδεχτούμε όπως είναι. Πρέπει να διαπιστώσουμε ότι κανείς δεν είναι ανώτερος  ούτε κατώτερος, όλοι είναι ίσοι. </a:t>
            </a:r>
            <a:endParaRPr lang="el-GR" sz="1500" b="1" dirty="0">
              <a:gradFill>
                <a:gsLst>
                  <a:gs pos="0">
                    <a:srgbClr val="000000"/>
                  </a:gs>
                  <a:gs pos="39999">
                    <a:srgbClr val="0A128C"/>
                  </a:gs>
                  <a:gs pos="70000">
                    <a:srgbClr val="181CC7"/>
                  </a:gs>
                  <a:gs pos="88000">
                    <a:srgbClr val="7005D4"/>
                  </a:gs>
                  <a:gs pos="100000">
                    <a:srgbClr val="8C3D91"/>
                  </a:gs>
                </a:gsLst>
                <a:lin ang="5400000" scaled="0"/>
              </a:gradFill>
              <a:effectLst>
                <a:innerShdw blurRad="63500" dist="50800" dir="18900000">
                  <a:prstClr val="black">
                    <a:alpha val="50000"/>
                  </a:prstClr>
                </a:innerShdw>
              </a:effectLst>
            </a:endParaRPr>
          </a:p>
        </p:txBody>
      </p:sp>
      <p:sp>
        <p:nvSpPr>
          <p:cNvPr id="6" name="5 - Ορθογώνιο"/>
          <p:cNvSpPr/>
          <p:nvPr/>
        </p:nvSpPr>
        <p:spPr>
          <a:xfrm>
            <a:off x="323528" y="4725144"/>
            <a:ext cx="8676456" cy="1708160"/>
          </a:xfrm>
          <a:prstGeom prst="rect">
            <a:avLst/>
          </a:prstGeom>
        </p:spPr>
        <p:txBody>
          <a:bodyPr wrap="square">
            <a:spAutoFit/>
          </a:bodyPr>
          <a:lstStyle/>
          <a:p>
            <a:pPr algn="ctr"/>
            <a:r>
              <a:rPr lang="en-US" sz="1500" b="1" dirty="0" smtClean="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18900000">
                    <a:prstClr val="black">
                      <a:alpha val="50000"/>
                    </a:prstClr>
                  </a:innerShdw>
                </a:effectLst>
              </a:rPr>
              <a:t>From the moment they decided to leave, they felt the exploitation in a big amount by the people. Instead of offering them a helping hand, we despise them and many times the locals are attacking and insulting them. They do not accept their differences and often criticize them for their language, their religion and often their color. Some do not even respect the difficulties that they have passed until they reach a safe place away from the war. This behavior is called bullying, which we would not want to face if we were in a similar position. So we have to help them with their difficulties and accept them as they are. We have to find that no one is superior or inferior, everyone is equal.</a:t>
            </a:r>
            <a:endParaRPr lang="el-GR" sz="1500" b="1" dirty="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innerShdw blurRad="63500" dist="50800" dir="18900000">
                  <a:prstClr val="black">
                    <a:alpha val="50000"/>
                  </a:prstClr>
                </a:innerShdw>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l="-24000" r="-3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n>
                  <a:solidFill>
                    <a:schemeClr val="tx1"/>
                  </a:solidFill>
                </a:ln>
                <a:blipFill>
                  <a:blip r:embed="rId3"/>
                  <a:tile tx="0" ty="0" sx="100000" sy="100000" flip="none" algn="tl"/>
                </a:blipFill>
                <a:effectLst>
                  <a:outerShdw blurRad="60007" dist="200025" dir="15000000" sy="30000" kx="-1800000" algn="bl" rotWithShape="0">
                    <a:prstClr val="black">
                      <a:alpha val="32000"/>
                    </a:prstClr>
                  </a:outerShdw>
                </a:effectLst>
              </a:rPr>
              <a:t>Λόγια πολλά, πράξεις λίγες</a:t>
            </a:r>
            <a:endParaRPr lang="el-GR" sz="3200" dirty="0">
              <a:ln>
                <a:solidFill>
                  <a:schemeClr val="tx1"/>
                </a:solidFill>
              </a:ln>
              <a:blipFill>
                <a:blip r:embed="rId3"/>
                <a:tile tx="0" ty="0" sx="100000" sy="100000" flip="none" algn="tl"/>
              </a:blipFill>
              <a:effectLst>
                <a:outerShdw blurRad="60007" dist="200025" dir="15000000" sy="30000" kx="-1800000" algn="bl" rotWithShape="0">
                  <a:prstClr val="black">
                    <a:alpha val="32000"/>
                  </a:prstClr>
                </a:outerShdw>
              </a:effectLst>
            </a:endParaRPr>
          </a:p>
        </p:txBody>
      </p:sp>
      <p:sp>
        <p:nvSpPr>
          <p:cNvPr id="3" name="2 - Θέση περιεχομένου"/>
          <p:cNvSpPr>
            <a:spLocks noGrp="1"/>
          </p:cNvSpPr>
          <p:nvPr>
            <p:ph idx="1"/>
          </p:nvPr>
        </p:nvSpPr>
        <p:spPr>
          <a:xfrm>
            <a:off x="467544" y="1484784"/>
            <a:ext cx="8229600" cy="1540767"/>
          </a:xfrm>
        </p:spPr>
        <p:txBody>
          <a:bodyPr>
            <a:noAutofit/>
          </a:bodyPr>
          <a:lstStyle/>
          <a:p>
            <a:pPr algn="ctr">
              <a:buNone/>
            </a:pPr>
            <a:r>
              <a:rPr lang="el-GR" sz="1800" b="1"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innerShdw blurRad="63500" dist="50800" dir="18900000">
                    <a:prstClr val="black">
                      <a:alpha val="50000"/>
                    </a:prstClr>
                  </a:innerShdw>
                </a:effectLst>
              </a:rPr>
              <a:t>      Ο καθένας από εμάς μπορεί να προσφέρει ένα χέρι βοηθείας στους πρόσφυγες. Ως νέα γενιά πρέπει να πάρουμε δραστικά μέτρα και να ευαισθητοποιήσουμε και τους μεγαλύτερους. Η προσφορά ρούχων, τροφίμων θα ενδυνάμωνε σε μεγάλο βαθμό το έργο που υλοποιείται. Η ενεργοποίηση μας είναι σημαντική και μπορούμε και εμείς να αποδείξουμε ότι ενδιαφερόμαστε για αυτούς ώστε να διαπιστώσουν  ότι δεν είναι μόνοι τους.</a:t>
            </a:r>
            <a:endParaRPr lang="el-GR" sz="18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innerShdw blurRad="63500" dist="50800" dir="18900000">
                  <a:prstClr val="black">
                    <a:alpha val="50000"/>
                  </a:prstClr>
                </a:innerShdw>
              </a:effectLst>
            </a:endParaRPr>
          </a:p>
        </p:txBody>
      </p:sp>
      <p:sp>
        <p:nvSpPr>
          <p:cNvPr id="4" name="3 - Ορθογώνιο"/>
          <p:cNvSpPr/>
          <p:nvPr/>
        </p:nvSpPr>
        <p:spPr>
          <a:xfrm>
            <a:off x="971600" y="3356992"/>
            <a:ext cx="6984777" cy="584775"/>
          </a:xfrm>
          <a:prstGeom prst="rect">
            <a:avLst/>
          </a:prstGeom>
        </p:spPr>
        <p:txBody>
          <a:bodyPr wrap="square">
            <a:spAutoFit/>
          </a:bodyPr>
          <a:lstStyle/>
          <a:p>
            <a:pPr algn="ctr"/>
            <a:r>
              <a:rPr lang="en-US" sz="3200" b="1" dirty="0" smtClean="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rPr>
              <a:t>Many words, few acts</a:t>
            </a:r>
            <a:endParaRPr lang="el-GR" sz="3200" b="1" dirty="0">
              <a:ln>
                <a:solidFill>
                  <a:schemeClr val="tx1"/>
                </a:solidFill>
              </a:ln>
              <a:blipFill>
                <a:blip r:embed="rId3"/>
                <a:tile tx="0" ty="0" sx="100000" sy="100000" flip="none" algn="tl"/>
              </a:blipFill>
              <a:effectLst>
                <a:outerShdw blurRad="60007" dist="310007" dir="7680000" sy="30000" kx="1300200" algn="ctr" rotWithShape="0">
                  <a:prstClr val="black">
                    <a:alpha val="32000"/>
                  </a:prstClr>
                </a:outerShdw>
              </a:effectLst>
            </a:endParaRPr>
          </a:p>
        </p:txBody>
      </p:sp>
      <p:sp>
        <p:nvSpPr>
          <p:cNvPr id="5" name="4 - Ορθογώνιο"/>
          <p:cNvSpPr/>
          <p:nvPr/>
        </p:nvSpPr>
        <p:spPr>
          <a:xfrm>
            <a:off x="899592" y="4221088"/>
            <a:ext cx="7848872" cy="1477328"/>
          </a:xfrm>
          <a:prstGeom prst="rect">
            <a:avLst/>
          </a:prstGeom>
        </p:spPr>
        <p:txBody>
          <a:bodyPr wrap="square">
            <a:spAutoFit/>
          </a:bodyPr>
          <a:lstStyle/>
          <a:p>
            <a:pPr algn="ctr"/>
            <a:r>
              <a:rPr lang="en-US" b="1" dirty="0" smtClean="0">
                <a:gradFill>
                  <a:gsLst>
                    <a:gs pos="0">
                      <a:srgbClr val="000000"/>
                    </a:gs>
                    <a:gs pos="39999">
                      <a:srgbClr val="0A128C"/>
                    </a:gs>
                    <a:gs pos="70000">
                      <a:srgbClr val="181CC7"/>
                    </a:gs>
                    <a:gs pos="88000">
                      <a:srgbClr val="7005D4"/>
                    </a:gs>
                    <a:gs pos="100000">
                      <a:srgbClr val="8C3D91"/>
                    </a:gs>
                  </a:gsLst>
                  <a:lin ang="5400000" scaled="0"/>
                </a:gradFill>
                <a:effectLst>
                  <a:innerShdw blurRad="63500" dist="50800" dir="13500000">
                    <a:prstClr val="black">
                      <a:alpha val="50000"/>
                    </a:prstClr>
                  </a:innerShdw>
                </a:effectLst>
              </a:rPr>
              <a:t>Each of us can offer a helping hand to the refugees. As a new generation, we must take drastic measures and sensitize the older ones. Offering clothes, food would greatly enhance the work being done. Our activation is important and we can prove that we care about them so they will understand that they are not alone.</a:t>
            </a:r>
            <a:endParaRPr lang="el-GR" b="1" dirty="0">
              <a:gradFill>
                <a:gsLst>
                  <a:gs pos="0">
                    <a:srgbClr val="000000"/>
                  </a:gs>
                  <a:gs pos="39999">
                    <a:srgbClr val="0A128C"/>
                  </a:gs>
                  <a:gs pos="70000">
                    <a:srgbClr val="181CC7"/>
                  </a:gs>
                  <a:gs pos="88000">
                    <a:srgbClr val="7005D4"/>
                  </a:gs>
                  <a:gs pos="100000">
                    <a:srgbClr val="8C3D91"/>
                  </a:gs>
                </a:gsLst>
                <a:lin ang="5400000" scaled="0"/>
              </a:gradFill>
              <a:effectLst>
                <a:innerShdw blurRad="63500" dist="50800" dir="13500000">
                  <a:prstClr val="black">
                    <a:alpha val="50000"/>
                  </a:prstClr>
                </a:innerShdw>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edge">
                                      <p:cBhvr>
                                        <p:cTn id="26" dur="2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edge">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path path="circle">
            <a:fillToRect l="100000" t="100000"/>
          </a:path>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3538736" cy="1354162"/>
          </a:xfrm>
        </p:spPr>
        <p:txBody>
          <a:bodyPr>
            <a:normAutofit fontScale="90000"/>
          </a:bodyPr>
          <a:lstStyle/>
          <a:p>
            <a:r>
              <a:rPr lang="el-GR" b="1" u="sng" dirty="0" smtClean="0">
                <a:solidFill>
                  <a:schemeClr val="accent1">
                    <a:lumMod val="50000"/>
                  </a:schemeClr>
                </a:solidFill>
              </a:rPr>
              <a:t>Κάποιες φωτογραφίες</a:t>
            </a:r>
            <a:r>
              <a:rPr lang="en-US" b="1" u="sng" dirty="0" smtClean="0">
                <a:solidFill>
                  <a:schemeClr val="accent1">
                    <a:lumMod val="50000"/>
                  </a:schemeClr>
                </a:solidFill>
              </a:rPr>
              <a:t>…</a:t>
            </a:r>
            <a:endParaRPr lang="el-GR" b="1" u="sng" dirty="0">
              <a:solidFill>
                <a:schemeClr val="accent1">
                  <a:lumMod val="50000"/>
                </a:schemeClr>
              </a:solidFill>
            </a:endParaRPr>
          </a:p>
        </p:txBody>
      </p:sp>
      <p:sp>
        <p:nvSpPr>
          <p:cNvPr id="4" name="1 - Τίτλος"/>
          <p:cNvSpPr txBox="1">
            <a:spLocks/>
          </p:cNvSpPr>
          <p:nvPr/>
        </p:nvSpPr>
        <p:spPr>
          <a:xfrm>
            <a:off x="5076056" y="404664"/>
            <a:ext cx="3240360" cy="1224136"/>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accent1">
                    <a:lumMod val="50000"/>
                  </a:schemeClr>
                </a:solidFill>
                <a:effectLst/>
                <a:uLnTx/>
                <a:uFillTx/>
                <a:latin typeface="+mj-lt"/>
                <a:ea typeface="+mj-ea"/>
                <a:cs typeface="+mj-cs"/>
              </a:rPr>
              <a:t>Some photos…</a:t>
            </a:r>
            <a:endParaRPr kumimoji="0" lang="el-GR" sz="4400" b="1" i="0" u="sng"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028" name="Picture 4" descr="Αποτέλεσμα εικόνας για refugees photos quotes"/>
          <p:cNvPicPr>
            <a:picLocks noChangeAspect="1" noChangeArrowheads="1"/>
          </p:cNvPicPr>
          <p:nvPr/>
        </p:nvPicPr>
        <p:blipFill>
          <a:blip r:embed="rId3" cstate="print"/>
          <a:srcRect/>
          <a:stretch>
            <a:fillRect/>
          </a:stretch>
        </p:blipFill>
        <p:spPr bwMode="auto">
          <a:xfrm>
            <a:off x="1331640" y="2060848"/>
            <a:ext cx="6336704" cy="3802022"/>
          </a:xfrm>
          <a:prstGeom prst="rect">
            <a:avLst/>
          </a:prstGeom>
          <a:noFill/>
        </p:spPr>
      </p:pic>
      <p:pic>
        <p:nvPicPr>
          <p:cNvPr id="1030" name="Picture 6" descr="Σχετική εικόνα"/>
          <p:cNvPicPr>
            <a:picLocks noChangeAspect="1" noChangeArrowheads="1"/>
          </p:cNvPicPr>
          <p:nvPr/>
        </p:nvPicPr>
        <p:blipFill>
          <a:blip r:embed="rId4" cstate="print"/>
          <a:srcRect/>
          <a:stretch>
            <a:fillRect/>
          </a:stretch>
        </p:blipFill>
        <p:spPr bwMode="auto">
          <a:xfrm>
            <a:off x="2051720" y="2492896"/>
            <a:ext cx="4762500" cy="2857500"/>
          </a:xfrm>
          <a:prstGeom prst="rect">
            <a:avLst/>
          </a:prstGeom>
          <a:noFill/>
        </p:spPr>
      </p:pic>
      <p:pic>
        <p:nvPicPr>
          <p:cNvPr id="1032" name="Picture 8" descr="Αποτέλεσμα εικόνας για refugees photos"/>
          <p:cNvPicPr>
            <a:picLocks noChangeAspect="1" noChangeArrowheads="1"/>
          </p:cNvPicPr>
          <p:nvPr/>
        </p:nvPicPr>
        <p:blipFill>
          <a:blip r:embed="rId5" cstate="print"/>
          <a:srcRect/>
          <a:stretch>
            <a:fillRect/>
          </a:stretch>
        </p:blipFill>
        <p:spPr bwMode="auto">
          <a:xfrm>
            <a:off x="1043608" y="2060848"/>
            <a:ext cx="6991350" cy="3667126"/>
          </a:xfrm>
          <a:prstGeom prst="rect">
            <a:avLst/>
          </a:prstGeom>
          <a:noFill/>
        </p:spPr>
      </p:pic>
      <p:pic>
        <p:nvPicPr>
          <p:cNvPr id="1034" name="Picture 10" descr="Αποτέλεσμα εικόνας για προσφυγες"/>
          <p:cNvPicPr>
            <a:picLocks noChangeAspect="1" noChangeArrowheads="1"/>
          </p:cNvPicPr>
          <p:nvPr/>
        </p:nvPicPr>
        <p:blipFill>
          <a:blip r:embed="rId6" cstate="print"/>
          <a:srcRect/>
          <a:stretch>
            <a:fillRect/>
          </a:stretch>
        </p:blipFill>
        <p:spPr bwMode="auto">
          <a:xfrm>
            <a:off x="1403648" y="1916832"/>
            <a:ext cx="6372225" cy="4248151"/>
          </a:xfrm>
          <a:prstGeom prst="rect">
            <a:avLst/>
          </a:prstGeom>
          <a:noFill/>
        </p:spPr>
      </p:pic>
      <p:pic>
        <p:nvPicPr>
          <p:cNvPr id="1036" name="Picture 12" descr="Αποτέλεσμα εικόνας για προσφυγες "/>
          <p:cNvPicPr>
            <a:picLocks noChangeAspect="1" noChangeArrowheads="1"/>
          </p:cNvPicPr>
          <p:nvPr/>
        </p:nvPicPr>
        <p:blipFill>
          <a:blip r:embed="rId7" cstate="print"/>
          <a:srcRect/>
          <a:stretch>
            <a:fillRect/>
          </a:stretch>
        </p:blipFill>
        <p:spPr bwMode="auto">
          <a:xfrm>
            <a:off x="1259632" y="2132856"/>
            <a:ext cx="6381750" cy="4248151"/>
          </a:xfrm>
          <a:prstGeom prst="rect">
            <a:avLst/>
          </a:prstGeom>
          <a:noFill/>
        </p:spPr>
      </p:pic>
      <p:pic>
        <p:nvPicPr>
          <p:cNvPr id="1038" name="Picture 14" descr="Αποτέλεσμα εικόνας για προσφυγες εικονες"/>
          <p:cNvPicPr>
            <a:picLocks noChangeAspect="1" noChangeArrowheads="1"/>
          </p:cNvPicPr>
          <p:nvPr/>
        </p:nvPicPr>
        <p:blipFill>
          <a:blip r:embed="rId8" cstate="print"/>
          <a:srcRect/>
          <a:stretch>
            <a:fillRect/>
          </a:stretch>
        </p:blipFill>
        <p:spPr bwMode="auto">
          <a:xfrm>
            <a:off x="1475656" y="1772816"/>
            <a:ext cx="6381750" cy="4248151"/>
          </a:xfrm>
          <a:prstGeom prst="rect">
            <a:avLst/>
          </a:prstGeom>
          <a:noFill/>
        </p:spPr>
      </p:pic>
      <p:pic>
        <p:nvPicPr>
          <p:cNvPr id="12" name="Disturbed  - The Sound Of Silence [Official Music Video].mp3">
            <a:hlinkClick r:id="" action="ppaction://media"/>
          </p:cNvPr>
          <p:cNvPicPr>
            <a:picLocks noRot="1" noChangeAspect="1"/>
          </p:cNvPicPr>
          <p:nvPr>
            <a:audioFile r:link="rId1"/>
          </p:nvPr>
        </p:nvPicPr>
        <p:blipFill>
          <a:blip r:embed="rId9" cstate="print"/>
          <a:stretch>
            <a:fillRect/>
          </a:stretch>
        </p:blipFill>
        <p:spPr>
          <a:xfrm>
            <a:off x="251520" y="6553200"/>
            <a:ext cx="304800" cy="3048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checkerboard(across)">
                                      <p:cBhvr>
                                        <p:cTn id="21" dur="5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checkerboard(across)">
                                      <p:cBhvr>
                                        <p:cTn id="26" dur="500"/>
                                        <p:tgtEl>
                                          <p:spTgt spid="1030"/>
                                        </p:tgtEl>
                                      </p:cBhvr>
                                    </p:animEffec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checkerboard(across)">
                                      <p:cBhvr>
                                        <p:cTn id="31" dur="500"/>
                                        <p:tgtEl>
                                          <p:spTgt spid="1032"/>
                                        </p:tgtEl>
                                      </p:cBhvr>
                                    </p:animEffec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Effect transition="in" filter="checkerboard(across)">
                                      <p:cBhvr>
                                        <p:cTn id="36" dur="500"/>
                                        <p:tgtEl>
                                          <p:spTgt spid="1034"/>
                                        </p:tgtEl>
                                      </p:cBhvr>
                                    </p:animEffect>
                                  </p:childTnLst>
                                  <p:subTnLst>
                                    <p:set>
                                      <p:cBhvr override="childStyle">
                                        <p:cTn dur="1" fill="hold" display="0" masterRel="nextClick" afterEffect="1"/>
                                        <p:tgtEl>
                                          <p:spTgt spid="103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Effect transition="in" filter="checkerboard(across)">
                                      <p:cBhvr>
                                        <p:cTn id="41" dur="500"/>
                                        <p:tgtEl>
                                          <p:spTgt spid="1036"/>
                                        </p:tgtEl>
                                      </p:cBhvr>
                                    </p:animEffect>
                                  </p:childTnLst>
                                  <p:subTnLst>
                                    <p:set>
                                      <p:cBhvr override="childStyle">
                                        <p:cTn dur="1" fill="hold" display="0" masterRel="nextClick" afterEffect="1"/>
                                        <p:tgtEl>
                                          <p:spTgt spid="1036"/>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038"/>
                                        </p:tgtEl>
                                        <p:attrNameLst>
                                          <p:attrName>style.visibility</p:attrName>
                                        </p:attrNameLst>
                                      </p:cBhvr>
                                      <p:to>
                                        <p:strVal val="visible"/>
                                      </p:to>
                                    </p:set>
                                    <p:animEffect transition="in" filter="checkerboard(across)">
                                      <p:cBhvr>
                                        <p:cTn id="46"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47"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404664"/>
            <a:ext cx="3322712" cy="1354162"/>
          </a:xfrm>
        </p:spPr>
        <p:txBody>
          <a:bodyPr>
            <a:normAutofit/>
          </a:bodyPr>
          <a:lstStyle/>
          <a:p>
            <a:r>
              <a:rPr lang="el-GR" sz="3200" b="1" u="sng" dirty="0" smtClean="0"/>
              <a:t>Ένα βίντεο για τους πρόσφυγες</a:t>
            </a:r>
            <a:endParaRPr lang="el-GR" sz="3200" b="1" u="sng" dirty="0"/>
          </a:p>
        </p:txBody>
      </p:sp>
      <p:sp>
        <p:nvSpPr>
          <p:cNvPr id="4" name="1 - Τίτλος"/>
          <p:cNvSpPr txBox="1">
            <a:spLocks/>
          </p:cNvSpPr>
          <p:nvPr/>
        </p:nvSpPr>
        <p:spPr>
          <a:xfrm>
            <a:off x="5148064" y="548680"/>
            <a:ext cx="346672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smtClean="0">
                <a:ln>
                  <a:noFill/>
                </a:ln>
                <a:solidFill>
                  <a:schemeClr val="tx1"/>
                </a:solidFill>
                <a:effectLst/>
                <a:uLnTx/>
                <a:uFillTx/>
                <a:latin typeface="+mj-lt"/>
                <a:ea typeface="+mj-ea"/>
                <a:cs typeface="+mj-cs"/>
              </a:rPr>
              <a:t>A video for the refugees</a:t>
            </a:r>
            <a:endParaRPr kumimoji="0" lang="el-GR" sz="3200" b="1" i="0" u="sng" strike="noStrike" kern="1200" cap="none" spc="0" normalizeH="0" baseline="0" noProof="0" dirty="0">
              <a:ln>
                <a:noFill/>
              </a:ln>
              <a:solidFill>
                <a:schemeClr val="tx1"/>
              </a:solidFill>
              <a:effectLst/>
              <a:uLnTx/>
              <a:uFillTx/>
              <a:latin typeface="+mj-lt"/>
              <a:ea typeface="+mj-ea"/>
              <a:cs typeface="+mj-cs"/>
            </a:endParaRPr>
          </a:p>
        </p:txBody>
      </p:sp>
      <p:pic>
        <p:nvPicPr>
          <p:cNvPr id="6" name="βιντεο για τους προσφυγες.mp4">
            <a:hlinkClick r:id="" action="ppaction://media"/>
          </p:cNvPr>
          <p:cNvPicPr>
            <a:picLocks noRot="1" noChangeAspect="1"/>
          </p:cNvPicPr>
          <p:nvPr>
            <a:videoFile r:link="rId1"/>
          </p:nvPr>
        </p:nvPicPr>
        <p:blipFill>
          <a:blip r:embed="rId3" cstate="print"/>
          <a:stretch>
            <a:fillRect/>
          </a:stretch>
        </p:blipFill>
        <p:spPr>
          <a:xfrm>
            <a:off x="1727684" y="1988840"/>
            <a:ext cx="5688632" cy="4266474"/>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6" fill="hold" display="0">
                  <p:stCondLst>
                    <p:cond delay="indefinite"/>
                  </p:stCondLst>
                  <p:endCondLst>
                    <p:cond evt="onNext" delay="0">
                      <p:tgtEl>
                        <p:sldTgt/>
                      </p:tgtEl>
                    </p:cond>
                    <p:cond evt="onPrev" delay="0">
                      <p:tgtEl>
                        <p:sldTgt/>
                      </p:tgtEl>
                    </p:cond>
                  </p:endCondLst>
                </p:cTn>
                <p:tgtEl>
                  <p:spTgt spid="6"/>
                </p:tgtEl>
              </p:cMediaNode>
            </p:video>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36912"/>
            <a:ext cx="8229600" cy="1296144"/>
          </a:xfrm>
        </p:spPr>
        <p:txBody>
          <a:bodyPr>
            <a:normAutofit fontScale="90000"/>
          </a:bodyPr>
          <a:lstStyle/>
          <a:p>
            <a:r>
              <a:rPr lang="el-GR"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t>Ευχαριστώ για την προσοχή σας!</a:t>
            </a:r>
            <a:br>
              <a:rPr lang="el-GR"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br>
            <a:r>
              <a:rPr lang="el-GR"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t/>
            </a:r>
            <a:br>
              <a:rPr lang="el-GR"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br>
            <a:r>
              <a:rPr lang="el-GR"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t/>
            </a:r>
            <a:br>
              <a:rPr lang="el-GR"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br>
            <a:r>
              <a:rPr lang="en-US"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t/>
            </a:r>
            <a:br>
              <a:rPr lang="en-US"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br>
            <a:r>
              <a:rPr lang="en-US"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t>Thank you for your attention</a:t>
            </a:r>
            <a:r>
              <a:rPr lang="el-GR"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t>!</a:t>
            </a:r>
            <a:r>
              <a:rPr lang="en-US"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t/>
            </a:r>
            <a:br>
              <a:rPr lang="en-US" b="1" dirty="0" smtClean="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rPr>
            </a:br>
            <a:endParaRPr lang="el-GR" b="1" dirty="0">
              <a:ln>
                <a:solidFill>
                  <a:schemeClr val="tx1">
                    <a:lumMod val="95000"/>
                    <a:lumOff val="5000"/>
                  </a:schemeClr>
                </a:solidFill>
              </a:ln>
              <a:solidFill>
                <a:schemeClr val="bg1"/>
              </a:solidFill>
              <a:effectLst>
                <a:outerShdw blurRad="60007" dist="310007" dir="7680000" sy="30000" kx="1300200" algn="ctr" rotWithShape="0">
                  <a:prstClr val="black">
                    <a:alpha val="32000"/>
                  </a:prstClr>
                </a:outerShdw>
              </a:effectLst>
            </a:endParaRP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729</Words>
  <Application>Microsoft Office PowerPoint</Application>
  <PresentationFormat>Προβολή στην οθόνη (4:3)</PresentationFormat>
  <Paragraphs>26</Paragraphs>
  <Slides>8</Slides>
  <Notes>0</Notes>
  <HiddenSlides>0</HiddenSlides>
  <MMClips>4</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‘‘Η φυγή στη θάλασσα για ένα καλύτερο αύριο’’</vt:lpstr>
      <vt:lpstr>Πρόσφυγες, μια λέξη, χίλια εμπόδια</vt:lpstr>
      <vt:lpstr>Γνωρίζουμε όμως τι πραγματικά σημαίνει να είσαι πρόσφυγας;    But we know what it really means to be a refugee ?   </vt:lpstr>
      <vt:lpstr>Εγώ, ο ξένος και οι δυσκολίες που αντιμετωπίζω λόγω της διαφορετικότητάς μου        Me, the stranger and the difficulties I face because of my diversity       </vt:lpstr>
      <vt:lpstr>Λόγια πολλά, πράξεις λίγες</vt:lpstr>
      <vt:lpstr>Κάποιες φωτογραφίες…</vt:lpstr>
      <vt:lpstr>Ένα βίντεο για τους πρόσφυγες</vt:lpstr>
      <vt:lpstr>Ευχαριστώ για την προσοχή σας!    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πρόσφυγες και η περιφρόνηση γι’αυτούς από τους ‘‘ανώτερα’’ κοινωνικά ανθρώπους</dc:title>
  <dc:creator>Γιωργος Λεμιώτης</dc:creator>
  <cp:lastModifiedBy>Γιωργος Λεμιώτης</cp:lastModifiedBy>
  <cp:revision>36</cp:revision>
  <dcterms:created xsi:type="dcterms:W3CDTF">2017-10-07T17:04:26Z</dcterms:created>
  <dcterms:modified xsi:type="dcterms:W3CDTF">2017-10-08T12:16:01Z</dcterms:modified>
</cp:coreProperties>
</file>