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79" r:id="rId11"/>
    <p:sldId id="278" r:id="rId12"/>
    <p:sldId id="266" r:id="rId13"/>
    <p:sldId id="267" r:id="rId14"/>
    <p:sldId id="268" r:id="rId15"/>
    <p:sldId id="269" r:id="rId16"/>
    <p:sldId id="270" r:id="rId17"/>
    <p:sldId id="271" r:id="rId18"/>
    <p:sldId id="272" r:id="rId19"/>
    <p:sldId id="273" r:id="rId20"/>
    <p:sldId id="277" r:id="rId21"/>
    <p:sldId id="274" r:id="rId22"/>
    <p:sldId id="275" r:id="rId23"/>
    <p:sldId id="276" r:id="rId24"/>
    <p:sldId id="280"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06729367162438E-2"/>
          <c:y val="7.5986004109567226E-2"/>
          <c:w val="0.72991494118790712"/>
          <c:h val="0.89388099245517438"/>
        </c:manualLayout>
      </c:layout>
      <c:pie3DChart>
        <c:varyColors val="1"/>
        <c:ser>
          <c:idx val="0"/>
          <c:order val="0"/>
          <c:tx>
            <c:strRef>
              <c:f>Φύλλο1!$B$1</c:f>
              <c:strCache>
                <c:ptCount val="1"/>
                <c:pt idx="0">
                  <c:v>Πωλήσεις</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Φύλλο1!$A$2:$A$4</c:f>
              <c:strCache>
                <c:ptCount val="3"/>
                <c:pt idx="0">
                  <c:v>Syria</c:v>
                </c:pt>
                <c:pt idx="1">
                  <c:v>Afghanistan</c:v>
                </c:pt>
                <c:pt idx="2">
                  <c:v>Iraq</c:v>
                </c:pt>
              </c:strCache>
            </c:strRef>
          </c:cat>
          <c:val>
            <c:numRef>
              <c:f>Φύλλο1!$B$2:$B$4</c:f>
              <c:numCache>
                <c:formatCode>0%</c:formatCode>
                <c:ptCount val="3"/>
                <c:pt idx="0">
                  <c:v>0.4900000000000001</c:v>
                </c:pt>
                <c:pt idx="1">
                  <c:v>0.21000000000000005</c:v>
                </c:pt>
                <c:pt idx="2">
                  <c:v>8.0000000000000029E-2</c:v>
                </c:pt>
              </c:numCache>
            </c:numRef>
          </c:val>
          <c:extLst>
            <c:ext xmlns:c16="http://schemas.microsoft.com/office/drawing/2014/chart" uri="{C3380CC4-5D6E-409C-BE32-E72D297353CC}">
              <c16:uniqueId val="{00000000-A231-4510-A3D2-262E1199E236}"/>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Φύλλο1!$B$1</c:f>
              <c:strCache>
                <c:ptCount val="1"/>
                <c:pt idx="0">
                  <c:v>Πωλήσεις</c:v>
                </c:pt>
              </c:strCache>
            </c:strRef>
          </c:tx>
          <c:explosion val="32"/>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Φύλλο1!$A$2:$A$4</c:f>
              <c:strCache>
                <c:ptCount val="3"/>
                <c:pt idx="0">
                  <c:v>Men</c:v>
                </c:pt>
                <c:pt idx="1">
                  <c:v>Women</c:v>
                </c:pt>
                <c:pt idx="2">
                  <c:v>Children</c:v>
                </c:pt>
              </c:strCache>
            </c:strRef>
          </c:cat>
          <c:val>
            <c:numRef>
              <c:f>Φύλλο1!$B$2:$B$4</c:f>
              <c:numCache>
                <c:formatCode>0%</c:formatCode>
                <c:ptCount val="3"/>
                <c:pt idx="0">
                  <c:v>0.58000000000000007</c:v>
                </c:pt>
                <c:pt idx="1">
                  <c:v>0.17</c:v>
                </c:pt>
                <c:pt idx="2">
                  <c:v>0.25</c:v>
                </c:pt>
              </c:numCache>
            </c:numRef>
          </c:val>
          <c:extLst>
            <c:ext xmlns:c16="http://schemas.microsoft.com/office/drawing/2014/chart" uri="{C3380CC4-5D6E-409C-BE32-E72D297353CC}">
              <c16:uniqueId val="{00000000-210B-49ED-8B98-40E1D3CFA811}"/>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l-G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0D9AE52D-F699-4C2C-9E19-F913878FE573}"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9AE52D-F699-4C2C-9E19-F913878FE57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9AE52D-F699-4C2C-9E19-F913878FE57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9AE52D-F699-4C2C-9E19-F913878FE57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0D9AE52D-F699-4C2C-9E19-F913878FE57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9AE52D-F699-4C2C-9E19-F913878FE57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D9AE52D-F699-4C2C-9E19-F913878FE57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D9AE52D-F699-4C2C-9E19-F913878FE57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D9AE52D-F699-4C2C-9E19-F913878FE57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9AE52D-F699-4C2C-9E19-F913878FE57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22D73FC-FDC0-40B6-83A5-17B08CEFA20D}" type="datetimeFigureOut">
              <a:rPr lang="el-GR" smtClean="0"/>
              <a:pPr/>
              <a:t>2/1/2019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9AE52D-F699-4C2C-9E19-F913878FE57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22D73FC-FDC0-40B6-83A5-17B08CEFA20D}" type="datetimeFigureOut">
              <a:rPr lang="el-GR" smtClean="0"/>
              <a:pPr/>
              <a:t>2/1/2019</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D9AE52D-F699-4C2C-9E19-F913878FE57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RvOnXh3NN9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kathimerini.com/206060/article/ekathimerini/news/ahead-of-eu-talks-greece-gets-boost-from-hot-spot-progress-tusk-comments" TargetMode="External"/><Relationship Id="rId2" Type="http://schemas.openxmlformats.org/officeDocument/2006/relationships/hyperlink" Target="http://publications.europa.eu/webpub/com/factsheets/migration-crisis/en/" TargetMode="External"/><Relationship Id="rId1" Type="http://schemas.openxmlformats.org/officeDocument/2006/relationships/slideLayout" Target="../slideLayouts/slideLayout2.xml"/><Relationship Id="rId5" Type="http://schemas.openxmlformats.org/officeDocument/2006/relationships/hyperlink" Target="http://kmit.in/emagazine/article/european-refugee-crisis/" TargetMode="External"/><Relationship Id="rId4" Type="http://schemas.openxmlformats.org/officeDocument/2006/relationships/hyperlink" Target="http://www.independent.co.uk/news/world/europe/refugee-crisis-latest-boat-disaster-capsizing-sinking-mediterranean-sea-libya-239-un-a7395376.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a:t>The </a:t>
            </a:r>
            <a:r>
              <a:rPr lang="en-US" dirty="0" err="1"/>
              <a:t>european</a:t>
            </a:r>
            <a:r>
              <a:rPr lang="el-GR" dirty="0"/>
              <a:t> </a:t>
            </a:r>
            <a:r>
              <a:rPr lang="en-US" dirty="0"/>
              <a:t>politics about refugees</a:t>
            </a:r>
            <a:endParaRPr lang="el-GR" dirty="0"/>
          </a:p>
        </p:txBody>
      </p:sp>
    </p:spTree>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Reducing of the flows</a:t>
            </a:r>
            <a:endParaRPr lang="el-GR" dirty="0"/>
          </a:p>
        </p:txBody>
      </p:sp>
      <p:sp>
        <p:nvSpPr>
          <p:cNvPr id="3" name="2 - Θέση περιεχομένου"/>
          <p:cNvSpPr>
            <a:spLocks noGrp="1"/>
          </p:cNvSpPr>
          <p:nvPr>
            <p:ph idx="1"/>
          </p:nvPr>
        </p:nvSpPr>
        <p:spPr/>
        <p:txBody>
          <a:bodyPr/>
          <a:lstStyle/>
          <a:p>
            <a:r>
              <a:rPr lang="en-US" dirty="0"/>
              <a:t>The EU–Turkey Statement of March 2016 which aims to stop the uncontrolled flow of migrants across the Aegean Sea. It also provides legal ways for refugees to enter Europe. The numbers of refugees and migrants coming from Turkey have been significantly reduced as a result. From a high of 10 000 in a single day in October 2015, arrivals to Greece have averaged less than 74 a day since.</a:t>
            </a:r>
            <a:endParaRPr lang="el-GR" dirty="0"/>
          </a:p>
          <a:p>
            <a:endParaRPr lang="el-GR" dirty="0"/>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Tackling the root causes of migration</a:t>
            </a:r>
          </a:p>
        </p:txBody>
      </p:sp>
      <p:sp>
        <p:nvSpPr>
          <p:cNvPr id="3" name="2 - Θέση περιεχομένου"/>
          <p:cNvSpPr>
            <a:spLocks noGrp="1"/>
          </p:cNvSpPr>
          <p:nvPr>
            <p:ph idx="1"/>
          </p:nvPr>
        </p:nvSpPr>
        <p:spPr>
          <a:xfrm>
            <a:off x="457200" y="2420888"/>
            <a:ext cx="8229600" cy="3888472"/>
          </a:xfrm>
        </p:spPr>
        <p:txBody>
          <a:bodyPr/>
          <a:lstStyle/>
          <a:p>
            <a:r>
              <a:rPr lang="en-US" dirty="0"/>
              <a:t>The EU is working with five key countries of origin and transit in Africa (Ethiopia, Mali, Niger, Nigeria and Senegal)</a:t>
            </a:r>
            <a:endParaRPr lang="el-GR" dirty="0"/>
          </a:p>
        </p:txBody>
      </p:sp>
    </p:spTree>
  </p:cSld>
  <p:clrMapOvr>
    <a:masterClrMapping/>
  </p:clrMapOvr>
  <p:transition spd="slow">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Protecting our borders</a:t>
            </a:r>
            <a:br>
              <a:rPr lang="el-GR" dirty="0"/>
            </a:br>
            <a:endParaRPr lang="el-GR" dirty="0"/>
          </a:p>
        </p:txBody>
      </p:sp>
      <p:sp>
        <p:nvSpPr>
          <p:cNvPr id="3" name="2 - Θέση περιεχομένου"/>
          <p:cNvSpPr>
            <a:spLocks noGrp="1"/>
          </p:cNvSpPr>
          <p:nvPr>
            <p:ph idx="1"/>
          </p:nvPr>
        </p:nvSpPr>
        <p:spPr>
          <a:xfrm>
            <a:off x="457200" y="1988840"/>
            <a:ext cx="8229600" cy="4320520"/>
          </a:xfrm>
        </p:spPr>
        <p:txBody>
          <a:bodyPr/>
          <a:lstStyle/>
          <a:p>
            <a:r>
              <a:rPr lang="en-US" dirty="0"/>
              <a:t>The new European Border and Coast Guard was launched in October 2016 to ensure that Europe can protect its common external borders and face the new migration and security challenges together. March 2016.</a:t>
            </a:r>
            <a:endParaRPr lang="el-GR" dirty="0"/>
          </a:p>
          <a:p>
            <a:endParaRPr lang="el-GR" dirty="0"/>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aily crossings from Turkey to Greec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836712"/>
            <a:ext cx="6984776" cy="5172862"/>
          </a:xfrm>
          <a:prstGeom prst="rect">
            <a:avLst/>
          </a:prstGeom>
          <a:noFill/>
          <a:ln>
            <a:noFill/>
          </a:ln>
        </p:spPr>
      </p:pic>
    </p:spTree>
  </p:cSld>
  <p:clrMapOvr>
    <a:masterClrMapping/>
  </p:clrMapOvr>
  <p:transition spd="slow">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Opening safe pathways</a:t>
            </a:r>
            <a:br>
              <a:rPr lang="el-GR" dirty="0"/>
            </a:br>
            <a:endParaRPr lang="el-GR" dirty="0"/>
          </a:p>
        </p:txBody>
      </p:sp>
      <p:sp>
        <p:nvSpPr>
          <p:cNvPr id="3" name="2 - Θέση περιεχομένου"/>
          <p:cNvSpPr>
            <a:spLocks noGrp="1"/>
          </p:cNvSpPr>
          <p:nvPr>
            <p:ph idx="1"/>
          </p:nvPr>
        </p:nvSpPr>
        <p:spPr/>
        <p:txBody>
          <a:bodyPr/>
          <a:lstStyle/>
          <a:p>
            <a:r>
              <a:rPr lang="en-US" dirty="0"/>
              <a:t>An emergency relocation scheme was set up in 2015, with EU Member States committing to relocate people from Greece and Italy to other EU countries. By 21 July 2017, more than 24 000 people had been relocated — 16 774 from Greece and 2 675 from Italy — to 24 participating states. Member States should be able to relocate all those eligible by the end of 2017.</a:t>
            </a:r>
            <a:endParaRPr lang="el-GR" dirty="0"/>
          </a:p>
          <a:p>
            <a:endParaRPr lang="el-GR" dirty="0"/>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Showing solidarity at home and abroad</a:t>
            </a:r>
            <a:endParaRPr lang="el-GR" dirty="0"/>
          </a:p>
        </p:txBody>
      </p:sp>
      <p:sp>
        <p:nvSpPr>
          <p:cNvPr id="3" name="2 - Θέση περιεχομένου"/>
          <p:cNvSpPr>
            <a:spLocks noGrp="1"/>
          </p:cNvSpPr>
          <p:nvPr>
            <p:ph idx="1"/>
          </p:nvPr>
        </p:nvSpPr>
        <p:spPr/>
        <p:txBody>
          <a:bodyPr/>
          <a:lstStyle/>
          <a:p>
            <a:r>
              <a:rPr lang="en-US" dirty="0"/>
              <a:t>In total, €17.7 billion has been allocated from the EU budget to deal with the migration crisis in the 2015-2017 period, with €10.3 billion for planned funding outside the EU, including €2.7 billion in humanitarian aid, €0.6 billion for the Trust Fund for Syria (also known as the MADAD Fund) and €2.4 billion for the Emergency Trust Fund for Africa.</a:t>
            </a:r>
            <a:endParaRPr lang="el-GR" dirty="0"/>
          </a:p>
          <a:p>
            <a:endParaRPr lang="el-GR"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Cartoon: EU Struggles to Place Refugees</a:t>
            </a:r>
            <a:br>
              <a:rPr lang="el-GR" dirty="0"/>
            </a:br>
            <a:endParaRPr lang="el-GR" dirty="0"/>
          </a:p>
        </p:txBody>
      </p:sp>
      <p:pic>
        <p:nvPicPr>
          <p:cNvPr id="4" name="3 - Θέση περιεχομένου"/>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84784"/>
            <a:ext cx="7416824" cy="4680520"/>
          </a:xfrm>
          <a:prstGeom prst="rect">
            <a:avLst/>
          </a:prstGeom>
          <a:noFill/>
        </p:spPr>
      </p:pic>
      <p:sp>
        <p:nvSpPr>
          <p:cNvPr id="5" name="4 - TextBox"/>
          <p:cNvSpPr txBox="1"/>
          <p:nvPr/>
        </p:nvSpPr>
        <p:spPr>
          <a:xfrm>
            <a:off x="4860032" y="5517232"/>
            <a:ext cx="3312368" cy="923330"/>
          </a:xfrm>
          <a:prstGeom prst="rect">
            <a:avLst/>
          </a:prstGeom>
          <a:noFill/>
        </p:spPr>
        <p:txBody>
          <a:bodyPr wrap="square" rtlCol="0">
            <a:spAutoFit/>
          </a:bodyPr>
          <a:lstStyle/>
          <a:p>
            <a:r>
              <a:rPr lang="en-US" b="1" dirty="0">
                <a:solidFill>
                  <a:schemeClr val="bg1"/>
                </a:solidFill>
              </a:rPr>
              <a:t>Artist: Marian </a:t>
            </a:r>
            <a:r>
              <a:rPr lang="en-US" b="1" dirty="0" err="1">
                <a:solidFill>
                  <a:schemeClr val="bg1"/>
                </a:solidFill>
              </a:rPr>
              <a:t>Kamensky</a:t>
            </a:r>
            <a:r>
              <a:rPr lang="en-US" b="1" dirty="0">
                <a:solidFill>
                  <a:schemeClr val="bg1"/>
                </a:solidFill>
              </a:rPr>
              <a:t> (Austria)</a:t>
            </a:r>
            <a:endParaRPr lang="el-GR" b="1" dirty="0">
              <a:solidFill>
                <a:schemeClr val="bg1"/>
              </a:solidFill>
            </a:endParaRPr>
          </a:p>
          <a:p>
            <a:endParaRPr lang="el-GR" dirty="0"/>
          </a:p>
        </p:txBody>
      </p:sp>
    </p:spTree>
  </p:cSld>
  <p:clrMapOvr>
    <a:masterClrMapping/>
  </p:clrMapOvr>
  <p:transition spd="slow">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772816"/>
            <a:ext cx="8229600" cy="4536544"/>
          </a:xfrm>
        </p:spPr>
        <p:txBody>
          <a:bodyPr/>
          <a:lstStyle/>
          <a:p>
            <a:r>
              <a:rPr lang="en-US" dirty="0"/>
              <a:t>The European Union (EU) has failed to meet its goal to relocate 40,000 refugees after facing resistance from EU members Spain, Austria, and Hungary in a process the Human Rights Watch called “disgraceful.”</a:t>
            </a:r>
            <a:endParaRPr lang="el-GR" dirty="0"/>
          </a:p>
          <a:p>
            <a:pPr>
              <a:buNone/>
            </a:pPr>
            <a:endParaRPr lang="el-GR" dirty="0"/>
          </a:p>
          <a:p>
            <a:pPr>
              <a:buNone/>
            </a:pPr>
            <a:endParaRPr lang="el-GR" dirty="0"/>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ÎÏÎ¿ÏÎ­Î»ÎµÏÎ¼Î± ÎµÎ¹ÎºÏÎ½Î±Ï Î³Î¹Î± european politics about refugee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20688"/>
            <a:ext cx="7776864" cy="5472608"/>
          </a:xfrm>
          <a:prstGeom prst="rect">
            <a:avLst/>
          </a:prstGeom>
          <a:noFill/>
          <a:ln>
            <a:noFill/>
          </a:ln>
        </p:spPr>
      </p:pic>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ÎÏÎ¿ÏÎ­Î»ÎµÏÎ¼Î± ÎµÎ¹ÎºÏÎ½Î±Ï Î³Î¹Î± refugees in sea"/>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8"/>
            <a:ext cx="7848872" cy="5688632"/>
          </a:xfrm>
          <a:prstGeom prst="rect">
            <a:avLst/>
          </a:prstGeom>
          <a:noFill/>
          <a:ln>
            <a:noFill/>
          </a:ln>
        </p:spPr>
      </p:pic>
    </p:spTree>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Why </a:t>
            </a:r>
            <a:r>
              <a:rPr lang="el-GR" dirty="0"/>
              <a:t> </a:t>
            </a:r>
            <a:r>
              <a:rPr lang="en-US" dirty="0"/>
              <a:t>do the refugees want</a:t>
            </a:r>
            <a:r>
              <a:rPr lang="el-GR" dirty="0"/>
              <a:t> </a:t>
            </a:r>
            <a:r>
              <a:rPr lang="en-US" dirty="0"/>
              <a:t>to reach Europe</a:t>
            </a:r>
            <a:endParaRPr lang="el-GR" dirty="0"/>
          </a:p>
        </p:txBody>
      </p:sp>
      <p:sp>
        <p:nvSpPr>
          <p:cNvPr id="3" name="2 - Θέση περιεχομένου"/>
          <p:cNvSpPr>
            <a:spLocks noGrp="1"/>
          </p:cNvSpPr>
          <p:nvPr>
            <p:ph idx="1"/>
          </p:nvPr>
        </p:nvSpPr>
        <p:spPr>
          <a:xfrm>
            <a:off x="457200" y="1600200"/>
            <a:ext cx="8229600" cy="4997152"/>
          </a:xfrm>
        </p:spPr>
        <p:txBody>
          <a:bodyPr>
            <a:normAutofit/>
          </a:bodyPr>
          <a:lstStyle/>
          <a:p>
            <a:pPr marL="651510" indent="-514350">
              <a:buNone/>
            </a:pPr>
            <a:r>
              <a:rPr lang="en-US" dirty="0"/>
              <a:t>They try to:</a:t>
            </a:r>
          </a:p>
          <a:p>
            <a:pPr marL="651510" indent="-514350">
              <a:buFont typeface="+mj-lt"/>
              <a:buAutoNum type="arabicPeriod"/>
            </a:pPr>
            <a:endParaRPr lang="en-US" dirty="0"/>
          </a:p>
          <a:p>
            <a:pPr marL="651510" indent="-514350">
              <a:buFont typeface="+mj-lt"/>
              <a:buAutoNum type="arabicPeriod"/>
            </a:pPr>
            <a:r>
              <a:rPr lang="en-US" dirty="0"/>
              <a:t>get  away from the political pressure, the war and  poverty.</a:t>
            </a:r>
          </a:p>
          <a:p>
            <a:pPr marL="651510" indent="-514350">
              <a:buFont typeface="+mj-lt"/>
              <a:buAutoNum type="arabicPeriod"/>
            </a:pPr>
            <a:endParaRPr lang="en-US" dirty="0"/>
          </a:p>
          <a:p>
            <a:pPr marL="651510" indent="-514350">
              <a:buFont typeface="+mj-lt"/>
              <a:buAutoNum type="arabicPeriod"/>
            </a:pPr>
            <a:r>
              <a:rPr lang="en-US" dirty="0"/>
              <a:t>reunite with their families</a:t>
            </a:r>
          </a:p>
          <a:p>
            <a:pPr marL="651510" indent="-514350">
              <a:buFont typeface="+mj-lt"/>
              <a:buAutoNum type="arabicPeriod"/>
            </a:pPr>
            <a:endParaRPr lang="en-US" dirty="0"/>
          </a:p>
          <a:p>
            <a:pPr marL="651510" indent="-514350">
              <a:buFont typeface="+mj-lt"/>
              <a:buAutoNum type="arabicPeriod"/>
            </a:pPr>
            <a:r>
              <a:rPr lang="en-US" dirty="0"/>
              <a:t>take the advantage of the financial opportunities and the education.</a:t>
            </a:r>
          </a:p>
          <a:p>
            <a:pPr marL="651510" indent="-514350">
              <a:buFont typeface="+mj-lt"/>
              <a:buAutoNum type="arabicPeriod"/>
            </a:pPr>
            <a:endParaRPr lang="en-US" dirty="0"/>
          </a:p>
          <a:p>
            <a:pPr marL="651510" indent="-514350">
              <a:buFont typeface="+mj-lt"/>
              <a:buAutoNum type="arabicPeriod"/>
            </a:pPr>
            <a:endParaRPr lang="el-GR" dirty="0"/>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ÎÏÎ¿ÏÎ­Î»ÎµÏÎ¼Î± ÎµÎ¹ÎºÏÎ½Î±Ï Î³Î¹Î± refugees spot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48680"/>
            <a:ext cx="7992887" cy="5760045"/>
          </a:xfrm>
          <a:prstGeom prst="rect">
            <a:avLst/>
          </a:prstGeom>
          <a:noFill/>
          <a:ln>
            <a:noFill/>
          </a:ln>
        </p:spPr>
      </p:pic>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normAutofit fontScale="90000"/>
          </a:bodyPr>
          <a:lstStyle/>
          <a:p>
            <a:r>
              <a:rPr lang="en-US" dirty="0">
                <a:effectLst>
                  <a:outerShdw blurRad="38100" dist="38100" dir="2700000" algn="tl">
                    <a:srgbClr val="000000">
                      <a:alpha val="43137"/>
                    </a:srgbClr>
                  </a:outerShdw>
                </a:effectLst>
              </a:rPr>
              <a:t>The European Refugee Crisis and Syria Explained</a:t>
            </a:r>
            <a:br>
              <a:rPr lang="en-US" b="0" dirty="0">
                <a:effectLst/>
              </a:rPr>
            </a:br>
            <a:endParaRPr lang="el-GR" dirty="0"/>
          </a:p>
        </p:txBody>
      </p:sp>
      <p:sp>
        <p:nvSpPr>
          <p:cNvPr id="3" name="2 - Θέση περιεχομένου"/>
          <p:cNvSpPr>
            <a:spLocks noGrp="1"/>
          </p:cNvSpPr>
          <p:nvPr>
            <p:ph idx="1"/>
          </p:nvPr>
        </p:nvSpPr>
        <p:spPr>
          <a:xfrm>
            <a:off x="457200" y="1988840"/>
            <a:ext cx="8229600" cy="4320520"/>
          </a:xfrm>
        </p:spPr>
        <p:txBody>
          <a:bodyPr/>
          <a:lstStyle/>
          <a:p>
            <a:r>
              <a:rPr lang="en-US" dirty="0">
                <a:hlinkClick r:id="rId2"/>
              </a:rPr>
              <a:t>https://www.youtube.com/watch?v=RvOnXh3NN9w</a:t>
            </a:r>
            <a:endParaRPr lang="el-GR" dirty="0"/>
          </a:p>
        </p:txBody>
      </p:sp>
    </p:spTree>
  </p:cSld>
  <p:clrMapOvr>
    <a:masterClrMapping/>
  </p:clrMapOvr>
  <p:transition spd="slow">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88840"/>
            <a:ext cx="8229600" cy="3312368"/>
          </a:xfrm>
        </p:spPr>
        <p:txBody>
          <a:bodyPr>
            <a:normAutofit fontScale="90000"/>
          </a:bodyPr>
          <a:lstStyle/>
          <a:p>
            <a:r>
              <a:rPr lang="en-US" dirty="0"/>
              <a:t>Directed by:</a:t>
            </a:r>
            <a:br>
              <a:rPr lang="en-US" dirty="0"/>
            </a:br>
            <a:r>
              <a:rPr lang="en-US" dirty="0" err="1"/>
              <a:t>Panagiotis</a:t>
            </a:r>
            <a:r>
              <a:rPr lang="en-US" dirty="0"/>
              <a:t> </a:t>
            </a:r>
            <a:r>
              <a:rPr lang="en-US" dirty="0" err="1"/>
              <a:t>Philippopoulos</a:t>
            </a:r>
            <a:br>
              <a:rPr lang="en-US" dirty="0"/>
            </a:br>
            <a:r>
              <a:rPr lang="en-US" dirty="0"/>
              <a:t>Chatziabramidis Stelios</a:t>
            </a:r>
            <a:br>
              <a:rPr lang="en-US" dirty="0"/>
            </a:br>
            <a:r>
              <a:rPr lang="en-US" dirty="0" err="1"/>
              <a:t>Ravasopoulos</a:t>
            </a:r>
            <a:r>
              <a:rPr lang="en-US" dirty="0"/>
              <a:t> </a:t>
            </a:r>
            <a:r>
              <a:rPr lang="en-US" dirty="0" err="1"/>
              <a:t>Giannis</a:t>
            </a:r>
            <a:br>
              <a:rPr lang="en-US" dirty="0"/>
            </a:br>
            <a:r>
              <a:rPr lang="en-US" dirty="0"/>
              <a:t> </a:t>
            </a:r>
            <a:r>
              <a:rPr lang="en-US" dirty="0" err="1"/>
              <a:t>Michos</a:t>
            </a:r>
            <a:r>
              <a:rPr lang="en-US" dirty="0"/>
              <a:t> </a:t>
            </a:r>
            <a:r>
              <a:rPr lang="en-US" dirty="0" err="1"/>
              <a:t>Efthimis</a:t>
            </a:r>
            <a:r>
              <a:rPr lang="en-US" dirty="0"/>
              <a:t> </a:t>
            </a:r>
            <a:br>
              <a:rPr lang="en-US" dirty="0"/>
            </a:br>
            <a:br>
              <a:rPr lang="el-GR" dirty="0"/>
            </a:br>
            <a:endParaRPr lang="el-GR" dirty="0"/>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688672"/>
          </a:xfrm>
        </p:spPr>
        <p:txBody>
          <a:bodyPr>
            <a:normAutofit fontScale="92500" lnSpcReduction="10000"/>
          </a:bodyPr>
          <a:lstStyle/>
          <a:p>
            <a:r>
              <a:rPr lang="en-US" dirty="0" err="1"/>
              <a:t>Resourses</a:t>
            </a:r>
            <a:r>
              <a:rPr lang="en-US" dirty="0"/>
              <a:t>: </a:t>
            </a:r>
          </a:p>
          <a:p>
            <a:r>
              <a:rPr lang="en-US" u="sng" dirty="0">
                <a:hlinkClick r:id="rId2"/>
              </a:rPr>
              <a:t>http://publications.europa.eu/webpub/com/factsheets/migration-crisis/en/#what-is-the-eu-doing</a:t>
            </a:r>
            <a:endParaRPr lang="el-GR" dirty="0"/>
          </a:p>
          <a:p>
            <a:endParaRPr lang="en-US" u="sng" dirty="0">
              <a:hlinkClick r:id="rId3"/>
            </a:endParaRPr>
          </a:p>
          <a:p>
            <a:r>
              <a:rPr lang="en-US" u="sng" dirty="0">
                <a:hlinkClick r:id="rId3"/>
              </a:rPr>
              <a:t>http://www.ekathimerini.com/206060/article/ekathimerini/news/ahead-of-eu-talks-greece-gets-boost-from-hot-spot-progress-tusk-comments</a:t>
            </a:r>
            <a:endParaRPr lang="el-GR" dirty="0"/>
          </a:p>
          <a:p>
            <a:endParaRPr lang="en-US" u="sng" dirty="0">
              <a:hlinkClick r:id="rId4"/>
            </a:endParaRPr>
          </a:p>
          <a:p>
            <a:r>
              <a:rPr lang="en-US" u="sng" dirty="0">
                <a:hlinkClick r:id="rId4"/>
              </a:rPr>
              <a:t>www.independent.co.uk/news/world/europe/refugee-crisis-latest-boat-disaster-capsizing-sinking-mediterranean-sea-libya-239-un-a7395376.html</a:t>
            </a:r>
            <a:endParaRPr lang="el-GR" dirty="0"/>
          </a:p>
          <a:p>
            <a:endParaRPr lang="en-US" u="sng" dirty="0">
              <a:hlinkClick r:id="rId5"/>
            </a:endParaRPr>
          </a:p>
          <a:p>
            <a:r>
              <a:rPr lang="en-US" u="sng" dirty="0">
                <a:hlinkClick r:id="rId5"/>
              </a:rPr>
              <a:t>http://kmit.in/emagazine/article/european-refugee-crisis/</a:t>
            </a:r>
            <a:endParaRPr lang="el-GR" dirty="0"/>
          </a:p>
          <a:p>
            <a:endParaRPr lang="el-GR" dirty="0"/>
          </a:p>
        </p:txBody>
      </p:sp>
    </p:spTree>
  </p:cSld>
  <p:clrMapOvr>
    <a:masterClrMapping/>
  </p:clrMapOvr>
  <p:transition spd="slow">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746650"/>
          </a:xfrm>
        </p:spPr>
        <p:txBody>
          <a:bodyPr/>
          <a:lstStyle/>
          <a:p>
            <a:r>
              <a:rPr lang="en-US" dirty="0"/>
              <a:t>Thank you for your attention!</a:t>
            </a:r>
            <a:endParaRPr lang="el-GR" dirty="0"/>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WHAT IS THE MIGRATION CRISIS?</a:t>
            </a:r>
            <a:endParaRPr lang="el-GR" dirty="0"/>
          </a:p>
        </p:txBody>
      </p:sp>
      <p:sp>
        <p:nvSpPr>
          <p:cNvPr id="3" name="2 - Θέση περιεχομένου"/>
          <p:cNvSpPr>
            <a:spLocks noGrp="1"/>
          </p:cNvSpPr>
          <p:nvPr>
            <p:ph idx="1"/>
          </p:nvPr>
        </p:nvSpPr>
        <p:spPr/>
        <p:txBody>
          <a:bodyPr>
            <a:normAutofit/>
          </a:bodyPr>
          <a:lstStyle/>
          <a:p>
            <a:r>
              <a:rPr lang="en-US" dirty="0"/>
              <a:t>Many people in need of international protection are coming to the EU to seek asylum. Protection is given to people fleeing their home countries who cannot return due to a well-founded fear of persecution or risk of suffering serious harm. The EU has a legal and moral obligation to protect those in need. EU Member States are responsible for examining asylum applications and for deciding who will receive protection.</a:t>
            </a:r>
            <a:endParaRPr lang="el-GR" dirty="0"/>
          </a:p>
        </p:txBody>
      </p:sp>
    </p:spTree>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The measures of the EU to deal with the refugees crisis </a:t>
            </a:r>
            <a:endParaRPr lang="el-GR" dirty="0"/>
          </a:p>
        </p:txBody>
      </p:sp>
      <p:sp>
        <p:nvSpPr>
          <p:cNvPr id="3" name="2 - Θέση περιεχομένου"/>
          <p:cNvSpPr>
            <a:spLocks noGrp="1"/>
          </p:cNvSpPr>
          <p:nvPr>
            <p:ph idx="1"/>
          </p:nvPr>
        </p:nvSpPr>
        <p:spPr/>
        <p:txBody>
          <a:bodyPr/>
          <a:lstStyle/>
          <a:p>
            <a:r>
              <a:rPr lang="en-US" dirty="0"/>
              <a:t>In these measures are included:</a:t>
            </a:r>
          </a:p>
          <a:p>
            <a:pPr marL="651510" indent="-514350">
              <a:buFont typeface="+mj-lt"/>
              <a:buAutoNum type="arabicPeriod"/>
            </a:pPr>
            <a:endParaRPr lang="en-US" dirty="0"/>
          </a:p>
          <a:p>
            <a:pPr marL="651510" indent="-514350">
              <a:buFont typeface="+mj-lt"/>
              <a:buAutoNum type="arabicPeriod"/>
            </a:pPr>
            <a:r>
              <a:rPr lang="en-US" dirty="0"/>
              <a:t>The </a:t>
            </a:r>
            <a:r>
              <a:rPr lang="en-US" dirty="0" err="1"/>
              <a:t>atempt</a:t>
            </a:r>
            <a:endParaRPr lang="en-US" dirty="0"/>
          </a:p>
          <a:p>
            <a:pPr marL="651510" indent="-514350">
              <a:buFont typeface="+mj-lt"/>
              <a:buAutoNum type="arabicPeriod"/>
            </a:pPr>
            <a:endParaRPr lang="en-US" dirty="0"/>
          </a:p>
          <a:p>
            <a:pPr marL="651510" indent="-514350">
              <a:buFont typeface="+mj-lt"/>
              <a:buAutoNum type="arabicPeriod"/>
            </a:pPr>
            <a:r>
              <a:rPr lang="en-US" dirty="0"/>
              <a:t>The </a:t>
            </a:r>
            <a:r>
              <a:rPr lang="en-US" dirty="0" err="1"/>
              <a:t>impotrant</a:t>
            </a:r>
            <a:r>
              <a:rPr lang="en-US" dirty="0"/>
              <a:t> help that </a:t>
            </a:r>
            <a:r>
              <a:rPr lang="en-US" dirty="0" err="1"/>
              <a:t>greeks</a:t>
            </a:r>
            <a:r>
              <a:rPr lang="en-US" dirty="0"/>
              <a:t> provide the refugees after their tiresome journey through </a:t>
            </a:r>
            <a:r>
              <a:rPr lang="en-US" dirty="0" err="1"/>
              <a:t>aegean</a:t>
            </a:r>
            <a:r>
              <a:rPr lang="en-US" dirty="0"/>
              <a:t> sea.</a:t>
            </a:r>
            <a:endParaRPr lang="el-GR" dirty="0"/>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Top three nationalities of refugees who try to reach Europe </a:t>
            </a:r>
            <a:endParaRPr lang="el-GR" dirty="0"/>
          </a:p>
        </p:txBody>
      </p:sp>
      <p:graphicFrame>
        <p:nvGraphicFramePr>
          <p:cNvPr id="4" name="3 - Θέση περιεχομένου"/>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Genders</a:t>
            </a:r>
            <a:endParaRPr lang="el-GR" dirty="0"/>
          </a:p>
        </p:txBody>
      </p:sp>
      <p:graphicFrame>
        <p:nvGraphicFramePr>
          <p:cNvPr id="4" name="3 - Θέση περιεχομένου"/>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What the EU is doing?</a:t>
            </a:r>
            <a:br>
              <a:rPr lang="el-GR" dirty="0"/>
            </a:br>
            <a:endParaRPr lang="el-GR" dirty="0"/>
          </a:p>
        </p:txBody>
      </p:sp>
      <p:sp>
        <p:nvSpPr>
          <p:cNvPr id="3" name="2 - Θέση περιεχομένου"/>
          <p:cNvSpPr>
            <a:spLocks noGrp="1"/>
          </p:cNvSpPr>
          <p:nvPr>
            <p:ph idx="1"/>
          </p:nvPr>
        </p:nvSpPr>
        <p:spPr/>
        <p:txBody>
          <a:bodyPr/>
          <a:lstStyle/>
          <a:p>
            <a:pPr>
              <a:buNone/>
            </a:pPr>
            <a:endParaRPr lang="el-GR" dirty="0"/>
          </a:p>
          <a:p>
            <a:r>
              <a:rPr lang="en-US" dirty="0"/>
              <a:t>Over the past 20 years, the European Union has put in place some of the highest common asylum standards in the world. And in the past 2 years, European migration policy has advanced in leaps and bounds as the European Agenda on Migration proposed by the European Commission in May 2015 is implemented.</a:t>
            </a:r>
            <a:endParaRPr lang="el-GR" dirty="0"/>
          </a:p>
          <a:p>
            <a:endParaRPr lang="el-GR" dirty="0"/>
          </a:p>
        </p:txBody>
      </p:sp>
    </p:spTree>
  </p:cSld>
  <p:clrMapOvr>
    <a:masterClrMapping/>
  </p:clrMapOvr>
  <p:transition spd="slow">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Saving lives</a:t>
            </a:r>
            <a:br>
              <a:rPr lang="el-GR" dirty="0"/>
            </a:br>
            <a:endParaRPr lang="el-GR" dirty="0"/>
          </a:p>
        </p:txBody>
      </p:sp>
      <p:sp>
        <p:nvSpPr>
          <p:cNvPr id="3" name="2 - Θέση περιεχομένου"/>
          <p:cNvSpPr>
            <a:spLocks noGrp="1"/>
          </p:cNvSpPr>
          <p:nvPr>
            <p:ph idx="1"/>
          </p:nvPr>
        </p:nvSpPr>
        <p:spPr/>
        <p:txBody>
          <a:bodyPr>
            <a:normAutofit/>
          </a:bodyPr>
          <a:lstStyle/>
          <a:p>
            <a:pPr>
              <a:buNone/>
            </a:pPr>
            <a:endParaRPr lang="el-GR" dirty="0"/>
          </a:p>
          <a:p>
            <a:r>
              <a:rPr lang="en-US" dirty="0"/>
              <a:t>The EU has increased its capacity to carry out search and rescue operations in the Mediterranean and to tackle criminal networks. By tripling the available resources, it helped save over 400 000 lives in 2015 and 2016. Over 2 000 traffickers and smugglers were caught and 375 vessels removed.</a:t>
            </a:r>
            <a:endParaRPr lang="el-GR" dirty="0"/>
          </a:p>
          <a:p>
            <a:pPr>
              <a:buNone/>
            </a:pPr>
            <a:endParaRPr lang="el-GR" dirty="0"/>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a:t>Reducing of the flows</a:t>
            </a:r>
            <a:endParaRPr lang="el-GR" dirty="0"/>
          </a:p>
        </p:txBody>
      </p:sp>
      <p:sp>
        <p:nvSpPr>
          <p:cNvPr id="3" name="2 - Θέση περιεχομένου"/>
          <p:cNvSpPr>
            <a:spLocks noGrp="1"/>
          </p:cNvSpPr>
          <p:nvPr>
            <p:ph idx="1"/>
          </p:nvPr>
        </p:nvSpPr>
        <p:spPr/>
        <p:txBody>
          <a:bodyPr>
            <a:normAutofit/>
          </a:bodyPr>
          <a:lstStyle/>
          <a:p>
            <a:r>
              <a:rPr lang="en-US" dirty="0"/>
              <a:t>The EU–Turkey Statement of March 2016 which aims to stop the uncontrolled flow of migrants across the Aegean Sea. It also provides legal ways for refugees to enter Europe. The numbers of refugees and migrants coming from Turkey have been significantly reduced as a result. From a high of 10 000 in a single day in October 2015, arrivals to Greece have averaged less than 74 a day since.</a:t>
            </a:r>
            <a:endParaRPr lang="el-GR" dirty="0"/>
          </a:p>
          <a:p>
            <a:endParaRPr lang="el-GR" dirty="0"/>
          </a:p>
        </p:txBody>
      </p:sp>
    </p:spTree>
  </p:cSld>
  <p:clrMapOvr>
    <a:masterClrMapping/>
  </p:clrMapOvr>
  <p:transition spd="slow">
    <p:randomBa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217</TotalTime>
  <Words>818</Words>
  <Application>Microsoft Office PowerPoint</Application>
  <PresentationFormat>Προβολή στην οθόνη (4:3)</PresentationFormat>
  <Paragraphs>52</Paragraphs>
  <Slides>24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24</vt:i4>
      </vt:variant>
    </vt:vector>
  </HeadingPairs>
  <TitlesOfParts>
    <vt:vector size="32" baseType="lpstr">
      <vt:lpstr>Arial</vt:lpstr>
      <vt:lpstr>Book Antiqua</vt:lpstr>
      <vt:lpstr>Lucida Sans</vt:lpstr>
      <vt:lpstr>Times New Roman</vt:lpstr>
      <vt:lpstr>Wingdings</vt:lpstr>
      <vt:lpstr>Wingdings 2</vt:lpstr>
      <vt:lpstr>Wingdings 3</vt:lpstr>
      <vt:lpstr>Αποκορύφωμα</vt:lpstr>
      <vt:lpstr>The european politics about refugees</vt:lpstr>
      <vt:lpstr>Why  do the refugees want to reach Europe</vt:lpstr>
      <vt:lpstr>WHAT IS THE MIGRATION CRISIS?</vt:lpstr>
      <vt:lpstr>The measures of the EU to deal with the refugees crisis </vt:lpstr>
      <vt:lpstr>Top three nationalities of refugees who try to reach Europe </vt:lpstr>
      <vt:lpstr>Genders</vt:lpstr>
      <vt:lpstr>What the EU is doing? </vt:lpstr>
      <vt:lpstr>Saving lives </vt:lpstr>
      <vt:lpstr>Reducing of the flows</vt:lpstr>
      <vt:lpstr>Reducing of the flows</vt:lpstr>
      <vt:lpstr>Tackling the root causes of migration</vt:lpstr>
      <vt:lpstr>Protecting our borders </vt:lpstr>
      <vt:lpstr>Παρουσίαση του PowerPoint</vt:lpstr>
      <vt:lpstr>Opening safe pathways </vt:lpstr>
      <vt:lpstr>Showing solidarity at home and abroad</vt:lpstr>
      <vt:lpstr>Cartoon: EU Struggles to Place Refugees </vt:lpstr>
      <vt:lpstr>Παρουσίαση του PowerPoint</vt:lpstr>
      <vt:lpstr>Παρουσίαση του PowerPoint</vt:lpstr>
      <vt:lpstr>Παρουσίαση του PowerPoint</vt:lpstr>
      <vt:lpstr>Παρουσίαση του PowerPoint</vt:lpstr>
      <vt:lpstr>The European Refugee Crisis and Syria Explained </vt:lpstr>
      <vt:lpstr>Directed by: Panagiotis Philippopoulos Chatziabramidis Stelios Ravasopoulos Giannis  Michos Efthimis   </vt:lpstr>
      <vt:lpstr>Παρουσίαση του PowerPoint</vt:lpstr>
      <vt:lpstr>Thank you for your attention!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Ευρωπαϊκο προσφυγικο ζητημα</dc:title>
  <dc:creator>DIMISTELIOS</dc:creator>
  <cp:lastModifiedBy>Michail</cp:lastModifiedBy>
  <cp:revision>28</cp:revision>
  <dcterms:created xsi:type="dcterms:W3CDTF">2018-09-27T12:45:47Z</dcterms:created>
  <dcterms:modified xsi:type="dcterms:W3CDTF">2019-01-02T11:34:52Z</dcterms:modified>
</cp:coreProperties>
</file>