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3" r:id="rId6"/>
    <p:sldId id="262" r:id="rId7"/>
    <p:sldId id="259" r:id="rId8"/>
    <p:sldId id="260"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A35400DD-ADDB-460F-BDE0-A06790B788BB}" type="datetimeFigureOut">
              <a:rPr lang="el-GR" smtClean="0"/>
              <a:pPr/>
              <a:t>11/3/2018</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8EA71173-CD8E-4F6F-AC75-577A672EDBB2}"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35400DD-ADDB-460F-BDE0-A06790B788BB}" type="datetimeFigureOut">
              <a:rPr lang="el-GR" smtClean="0"/>
              <a:pPr/>
              <a:t>11/3/2018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EA71173-CD8E-4F6F-AC75-577A672EDBB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35400DD-ADDB-460F-BDE0-A06790B788BB}" type="datetimeFigureOut">
              <a:rPr lang="el-GR" smtClean="0"/>
              <a:pPr/>
              <a:t>11/3/2018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EA71173-CD8E-4F6F-AC75-577A672EDBB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35400DD-ADDB-460F-BDE0-A06790B788BB}" type="datetimeFigureOut">
              <a:rPr lang="el-GR" smtClean="0"/>
              <a:pPr/>
              <a:t>11/3/2018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EA71173-CD8E-4F6F-AC75-577A672EDBB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35400DD-ADDB-460F-BDE0-A06790B788BB}" type="datetimeFigureOut">
              <a:rPr lang="el-GR" smtClean="0"/>
              <a:pPr/>
              <a:t>11/3/2018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8EA71173-CD8E-4F6F-AC75-577A672EDBB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35400DD-ADDB-460F-BDE0-A06790B788BB}" type="datetimeFigureOut">
              <a:rPr lang="el-GR" smtClean="0"/>
              <a:pPr/>
              <a:t>11/3/2018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EA71173-CD8E-4F6F-AC75-577A672EDBB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A35400DD-ADDB-460F-BDE0-A06790B788BB}" type="datetimeFigureOut">
              <a:rPr lang="el-GR" smtClean="0"/>
              <a:pPr/>
              <a:t>11/3/2018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EA71173-CD8E-4F6F-AC75-577A672EDBB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35400DD-ADDB-460F-BDE0-A06790B788BB}" type="datetimeFigureOut">
              <a:rPr lang="el-GR" smtClean="0"/>
              <a:pPr/>
              <a:t>11/3/2018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EA71173-CD8E-4F6F-AC75-577A672EDBB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35400DD-ADDB-460F-BDE0-A06790B788BB}" type="datetimeFigureOut">
              <a:rPr lang="el-GR" smtClean="0"/>
              <a:pPr/>
              <a:t>11/3/2018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EA71173-CD8E-4F6F-AC75-577A672EDBB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35400DD-ADDB-460F-BDE0-A06790B788BB}" type="datetimeFigureOut">
              <a:rPr lang="el-GR" smtClean="0"/>
              <a:pPr/>
              <a:t>11/3/2018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EA71173-CD8E-4F6F-AC75-577A672EDBB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35400DD-ADDB-460F-BDE0-A06790B788BB}" type="datetimeFigureOut">
              <a:rPr lang="el-GR" smtClean="0"/>
              <a:pPr/>
              <a:t>11/3/2018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EA71173-CD8E-4F6F-AC75-577A672EDBB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35400DD-ADDB-460F-BDE0-A06790B788BB}" type="datetimeFigureOut">
              <a:rPr lang="el-GR" smtClean="0"/>
              <a:pPr/>
              <a:t>11/3/2018</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EA71173-CD8E-4F6F-AC75-577A672EDBB2}"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Children%27s_righ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5536" y="260648"/>
            <a:ext cx="8229600" cy="1828800"/>
          </a:xfrm>
        </p:spPr>
        <p:txBody>
          <a:bodyPr/>
          <a:lstStyle/>
          <a:p>
            <a:r>
              <a:rPr lang="en-US" dirty="0" smtClean="0"/>
              <a:t>The rights of </a:t>
            </a:r>
            <a:r>
              <a:rPr lang="en-US" dirty="0" err="1" smtClean="0"/>
              <a:t>chlidren</a:t>
            </a:r>
            <a:endParaRPr lang="el-GR" dirty="0"/>
          </a:p>
        </p:txBody>
      </p:sp>
      <p:sp>
        <p:nvSpPr>
          <p:cNvPr id="3" name="2 - Υπότιτλος"/>
          <p:cNvSpPr>
            <a:spLocks noGrp="1"/>
          </p:cNvSpPr>
          <p:nvPr>
            <p:ph type="subTitle" idx="1"/>
          </p:nvPr>
        </p:nvSpPr>
        <p:spPr>
          <a:xfrm>
            <a:off x="1403648" y="3861048"/>
            <a:ext cx="6400800" cy="1752600"/>
          </a:xfrm>
        </p:spPr>
        <p:txBody>
          <a:bodyPr>
            <a:normAutofit/>
          </a:bodyPr>
          <a:lstStyle/>
          <a:p>
            <a:r>
              <a:rPr lang="en-US" sz="3600" dirty="0" smtClean="0"/>
              <a:t>Xatziabramidis Stelios</a:t>
            </a:r>
            <a:endParaRPr lang="el-GR" sz="3600" dirty="0"/>
          </a:p>
        </p:txBody>
      </p:sp>
    </p:spTree>
  </p:cSld>
  <p:clrMapOvr>
    <a:masterClrMapping/>
  </p:clrMapOvr>
  <p:transition spd="med">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What mean the rights of the child?</a:t>
            </a:r>
            <a:endParaRPr lang="el-GR" dirty="0"/>
          </a:p>
        </p:txBody>
      </p:sp>
      <p:sp>
        <p:nvSpPr>
          <p:cNvPr id="3" name="2 - Θέση περιεχομένου"/>
          <p:cNvSpPr>
            <a:spLocks noGrp="1"/>
          </p:cNvSpPr>
          <p:nvPr>
            <p:ph idx="1"/>
          </p:nvPr>
        </p:nvSpPr>
        <p:spPr/>
        <p:txBody>
          <a:bodyPr/>
          <a:lstStyle/>
          <a:p>
            <a:pPr>
              <a:buFont typeface="Wingdings" pitchFamily="2" charset="2"/>
              <a:buChar char="Ø"/>
            </a:pPr>
            <a:r>
              <a:rPr lang="en-US" b="1" dirty="0" smtClean="0"/>
              <a:t>Children's rights</a:t>
            </a:r>
            <a:r>
              <a:rPr lang="en-US" dirty="0" smtClean="0"/>
              <a:t> are the human rights of children with particular attention to the rights of special protection and care afforded to minors. The 1989 Convention on the Rights of the Child (CRC) defines a child as "any human being below the age of eighteen years, unless under the law applicable to the child, majority is attained earlier.</a:t>
            </a:r>
            <a:endParaRPr lang="el-GR" dirty="0"/>
          </a:p>
        </p:txBody>
      </p:sp>
    </p:spTree>
  </p:cSld>
  <p:clrMapOvr>
    <a:masterClrMapping/>
  </p:clrMapOvr>
  <p:transition spd="med">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child_rights.jpg"/>
          <p:cNvPicPr>
            <a:picLocks noGrp="1" noChangeAspect="1"/>
          </p:cNvPicPr>
          <p:nvPr>
            <p:ph idx="1"/>
          </p:nvPr>
        </p:nvPicPr>
        <p:blipFill>
          <a:blip r:embed="rId2" cstate="print"/>
          <a:stretch>
            <a:fillRect/>
          </a:stretch>
        </p:blipFill>
        <p:spPr>
          <a:xfrm>
            <a:off x="-79324" y="0"/>
            <a:ext cx="9217024" cy="6858000"/>
          </a:xfrm>
          <a:prstGeom prst="rect">
            <a:avLst/>
          </a:prstGeom>
          <a:ln>
            <a:noFill/>
          </a:ln>
          <a:effectLst>
            <a:softEdge rad="112500"/>
          </a:effectLst>
        </p:spPr>
      </p:pic>
    </p:spTree>
  </p:cSld>
  <p:clrMapOvr>
    <a:masterClrMapping/>
  </p:clrMapOvr>
  <p:transition spd="med">
    <p:randomBa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What are the rights of the child? </a:t>
            </a:r>
            <a:endParaRPr lang="el-GR" dirty="0"/>
          </a:p>
        </p:txBody>
      </p:sp>
      <p:sp>
        <p:nvSpPr>
          <p:cNvPr id="3" name="2 - Θέση περιεχομένου"/>
          <p:cNvSpPr>
            <a:spLocks noGrp="1"/>
          </p:cNvSpPr>
          <p:nvPr>
            <p:ph idx="1"/>
          </p:nvPr>
        </p:nvSpPr>
        <p:spPr/>
        <p:txBody>
          <a:bodyPr>
            <a:normAutofit/>
          </a:bodyPr>
          <a:lstStyle/>
          <a:p>
            <a:pPr marL="651510" indent="-514350">
              <a:buFont typeface="Wingdings" pitchFamily="2" charset="2"/>
              <a:buChar char="Ø"/>
            </a:pPr>
            <a:r>
              <a:rPr lang="en-US" b="1" dirty="0" smtClean="0"/>
              <a:t>Children's rights includes: </a:t>
            </a:r>
          </a:p>
          <a:p>
            <a:pPr marL="651510" indent="-514350">
              <a:buFont typeface="+mj-lt"/>
              <a:buAutoNum type="arabicPeriod"/>
            </a:pPr>
            <a:r>
              <a:rPr lang="en-US" dirty="0" smtClean="0"/>
              <a:t>Their right to association with both parents.</a:t>
            </a:r>
          </a:p>
          <a:p>
            <a:pPr marL="651510" indent="-514350">
              <a:buFont typeface="+mj-lt"/>
              <a:buAutoNum type="arabicPeriod"/>
            </a:pPr>
            <a:r>
              <a:rPr lang="en-US" dirty="0" smtClean="0"/>
              <a:t>Human identity as well as the basic needs for physical protection, food, universal state-paid education, health care, and criminal laws appropriate for the age and development of the child.</a:t>
            </a:r>
          </a:p>
          <a:p>
            <a:pPr marL="651510" indent="-514350">
              <a:buFont typeface="+mj-lt"/>
              <a:buAutoNum type="arabicPeriod"/>
            </a:pPr>
            <a:r>
              <a:rPr lang="en-US" dirty="0" smtClean="0"/>
              <a:t>Equal protection of the child's civil rights. </a:t>
            </a:r>
          </a:p>
          <a:p>
            <a:pPr marL="651510" indent="-514350">
              <a:buFont typeface="+mj-lt"/>
              <a:buAutoNum type="arabicPeriod"/>
            </a:pPr>
            <a:r>
              <a:rPr lang="en-US" dirty="0" smtClean="0"/>
              <a:t>Freedom from discrimination on the basis of the child's race.</a:t>
            </a:r>
            <a:endParaRPr lang="el-GR" dirty="0"/>
          </a:p>
        </p:txBody>
      </p:sp>
    </p:spTree>
  </p:cSld>
  <p:clrMapOvr>
    <a:masterClrMapping/>
  </p:clrMapOvr>
  <p:transition spd="med">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maxresdefault.jpg"/>
          <p:cNvPicPr>
            <a:picLocks noGrp="1" noChangeAspect="1"/>
          </p:cNvPicPr>
          <p:nvPr>
            <p:ph idx="1"/>
          </p:nvPr>
        </p:nvPicPr>
        <p:blipFill>
          <a:blip r:embed="rId2" cstate="print"/>
          <a:stretch>
            <a:fillRect/>
          </a:stretch>
        </p:blipFill>
        <p:spPr>
          <a:xfrm>
            <a:off x="1" y="0"/>
            <a:ext cx="9144000" cy="6858000"/>
          </a:xfrm>
        </p:spPr>
      </p:pic>
    </p:spTree>
  </p:cSld>
  <p:clrMapOvr>
    <a:masterClrMapping/>
  </p:clrMapOvr>
  <p:transition spd="med">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The basics of the </a:t>
            </a:r>
            <a:r>
              <a:rPr lang="en-US" dirty="0" smtClean="0"/>
              <a:t>children's right</a:t>
            </a:r>
            <a:endParaRPr lang="el-GR" dirty="0"/>
          </a:p>
        </p:txBody>
      </p:sp>
      <p:sp>
        <p:nvSpPr>
          <p:cNvPr id="5" name="4 - Θέση περιεχομένου"/>
          <p:cNvSpPr>
            <a:spLocks noGrp="1"/>
          </p:cNvSpPr>
          <p:nvPr>
            <p:ph idx="1"/>
          </p:nvPr>
        </p:nvSpPr>
        <p:spPr/>
        <p:txBody>
          <a:bodyPr/>
          <a:lstStyle/>
          <a:p>
            <a:pPr>
              <a:buFont typeface="Wingdings" pitchFamily="2" charset="2"/>
              <a:buChar char="Ø"/>
            </a:pPr>
            <a:r>
              <a:rPr lang="en-US" dirty="0" smtClean="0"/>
              <a:t>The basics of the children's right is : child's</a:t>
            </a:r>
            <a:r>
              <a:rPr lang="en-US" dirty="0" smtClean="0"/>
              <a:t> race, gender, sexual orientation, gender identity, national origin, religion, disability, color, ethnicity, or other characteristics.</a:t>
            </a:r>
            <a:endParaRPr lang="el-GR" dirty="0"/>
          </a:p>
        </p:txBody>
      </p:sp>
      <p:pic>
        <p:nvPicPr>
          <p:cNvPr id="6" name="5 - Εικόνα" descr="2d167be25640bae4ced4df057abccbb6.png"/>
          <p:cNvPicPr>
            <a:picLocks noChangeAspect="1"/>
          </p:cNvPicPr>
          <p:nvPr/>
        </p:nvPicPr>
        <p:blipFill>
          <a:blip r:embed="rId2" cstate="print"/>
          <a:stretch>
            <a:fillRect/>
          </a:stretch>
        </p:blipFill>
        <p:spPr>
          <a:xfrm>
            <a:off x="1547664" y="3200972"/>
            <a:ext cx="6268978" cy="3657028"/>
          </a:xfrm>
          <a:prstGeom prst="rect">
            <a:avLst/>
          </a:prstGeom>
        </p:spPr>
      </p:pic>
    </p:spTree>
  </p:cSld>
  <p:clrMapOvr>
    <a:masterClrMapping/>
  </p:clrMapOvr>
  <p:transition spd="med">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Interpretations of children's rights</a:t>
            </a:r>
            <a:endParaRPr lang="el-GR" dirty="0"/>
          </a:p>
        </p:txBody>
      </p:sp>
      <p:sp>
        <p:nvSpPr>
          <p:cNvPr id="3" name="2 - Θέση περιεχομένου"/>
          <p:cNvSpPr>
            <a:spLocks noGrp="1"/>
          </p:cNvSpPr>
          <p:nvPr>
            <p:ph idx="1"/>
          </p:nvPr>
        </p:nvSpPr>
        <p:spPr>
          <a:xfrm>
            <a:off x="467544" y="2060848"/>
            <a:ext cx="8229600" cy="4277112"/>
          </a:xfrm>
        </p:spPr>
        <p:txBody>
          <a:bodyPr/>
          <a:lstStyle/>
          <a:p>
            <a:pPr>
              <a:buFont typeface="Wingdings" pitchFamily="2" charset="2"/>
              <a:buChar char="Ø"/>
            </a:pPr>
            <a:r>
              <a:rPr lang="en-US" dirty="0" smtClean="0"/>
              <a:t>interpretations of children's rights range from allowing children the capacity for autonomous action to the enforcement of children being physically, mentally and emotionally free from abuse, though what constitutes "abuse" is a matter of debate. Other definitions include the rights to care and nurturing.</a:t>
            </a:r>
            <a:endParaRPr lang="el-GR" dirty="0"/>
          </a:p>
        </p:txBody>
      </p:sp>
    </p:spTree>
  </p:cSld>
  <p:clrMapOvr>
    <a:masterClrMapping/>
  </p:clrMapOvr>
  <p:transition spd="med">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r>
              <a:rPr lang="en-US" dirty="0" smtClean="0"/>
              <a:t>Sources</a:t>
            </a:r>
            <a:endParaRPr lang="el-GR" dirty="0"/>
          </a:p>
        </p:txBody>
      </p:sp>
      <p:sp>
        <p:nvSpPr>
          <p:cNvPr id="7" name="6 - Θέση περιεχομένου"/>
          <p:cNvSpPr>
            <a:spLocks noGrp="1"/>
          </p:cNvSpPr>
          <p:nvPr>
            <p:ph idx="1"/>
          </p:nvPr>
        </p:nvSpPr>
        <p:spPr>
          <a:xfrm>
            <a:off x="395536" y="1628800"/>
            <a:ext cx="8229600" cy="4680520"/>
          </a:xfrm>
        </p:spPr>
        <p:txBody>
          <a:bodyPr>
            <a:normAutofit/>
          </a:bodyPr>
          <a:lstStyle/>
          <a:p>
            <a:pPr>
              <a:buFont typeface="Wingdings" pitchFamily="2" charset="2"/>
              <a:buChar char="Ø"/>
            </a:pPr>
            <a:r>
              <a:rPr lang="en-US" sz="3200" dirty="0" smtClean="0">
                <a:solidFill>
                  <a:srgbClr val="002060"/>
                </a:solidFill>
                <a:hlinkClick r:id="rId2"/>
              </a:rPr>
              <a:t>https://en.wikipedia.org/wiki/Children%27s_rights</a:t>
            </a:r>
            <a:endParaRPr lang="el-GR" sz="3200" dirty="0">
              <a:solidFill>
                <a:srgbClr val="002060"/>
              </a:solidFill>
            </a:endParaRPr>
          </a:p>
        </p:txBody>
      </p:sp>
    </p:spTree>
  </p:cSld>
  <p:clrMapOvr>
    <a:masterClrMapping/>
  </p:clrMapOvr>
  <p:transition spd="med">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121</TotalTime>
  <Words>83</Words>
  <Application>Microsoft Office PowerPoint</Application>
  <PresentationFormat>Προβολή στην οθόνη (4:3)</PresentationFormat>
  <Paragraphs>16</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Αποκορύφωμα</vt:lpstr>
      <vt:lpstr>The rights of chlidren</vt:lpstr>
      <vt:lpstr>What mean the rights of the child?</vt:lpstr>
      <vt:lpstr>Διαφάνεια 3</vt:lpstr>
      <vt:lpstr>What are the rights of the child? </vt:lpstr>
      <vt:lpstr>Διαφάνεια 5</vt:lpstr>
      <vt:lpstr>The basics of the children's right</vt:lpstr>
      <vt:lpstr>Interpretations of children's rights</vt:lpstr>
      <vt:lpstr>Sources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rights of chlidren</dc:title>
  <dc:creator>DIMISTELIOS</dc:creator>
  <cp:lastModifiedBy>DIMISTELIOS</cp:lastModifiedBy>
  <cp:revision>13</cp:revision>
  <dcterms:created xsi:type="dcterms:W3CDTF">2018-03-09T12:26:23Z</dcterms:created>
  <dcterms:modified xsi:type="dcterms:W3CDTF">2018-03-11T16:22:09Z</dcterms:modified>
</cp:coreProperties>
</file>