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2"/>
  </p:notesMasterIdLst>
  <p:sldIdLst>
    <p:sldId id="256" r:id="rId2"/>
    <p:sldId id="258" r:id="rId3"/>
    <p:sldId id="275" r:id="rId4"/>
    <p:sldId id="257" r:id="rId5"/>
    <p:sldId id="260" r:id="rId6"/>
    <p:sldId id="262" r:id="rId7"/>
    <p:sldId id="261" r:id="rId8"/>
    <p:sldId id="263" r:id="rId9"/>
    <p:sldId id="270" r:id="rId10"/>
    <p:sldId id="264" r:id="rId11"/>
    <p:sldId id="265" r:id="rId12"/>
    <p:sldId id="274" r:id="rId13"/>
    <p:sldId id="266" r:id="rId14"/>
    <p:sldId id="272" r:id="rId15"/>
    <p:sldId id="267" r:id="rId16"/>
    <p:sldId id="273" r:id="rId17"/>
    <p:sldId id="268" r:id="rId18"/>
    <p:sldId id="271" r:id="rId19"/>
    <p:sldId id="269" r:id="rId20"/>
    <p:sldId id="276"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0000"/>
    <a:srgbClr val="00CCFF"/>
    <a:srgbClr val="33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9283" autoAdjust="0"/>
  </p:normalViewPr>
  <p:slideViewPr>
    <p:cSldViewPr>
      <p:cViewPr varScale="1">
        <p:scale>
          <a:sx n="73" d="100"/>
          <a:sy n="73" d="100"/>
        </p:scale>
        <p:origin x="-128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8D5A06-EA25-4E25-8330-C4A994C36BD5}" type="datetimeFigureOut">
              <a:rPr lang="el-GR" smtClean="0"/>
              <a:pPr/>
              <a:t>8/10/2017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4CD321-890C-4054-A093-888B44678610}"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94CD321-890C-4054-A093-888B44678610}"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94CD321-890C-4054-A093-888B44678610}" type="slidenum">
              <a:rPr lang="el-GR" smtClean="0"/>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57DA232-31D7-439D-B3FE-CBFF9F7EFCA9}" type="datetimeFigureOut">
              <a:rPr lang="el-GR" smtClean="0"/>
              <a:pPr/>
              <a:t>8/10/2017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3305734-9EE4-4050-A83A-74C4054BA5B3}" type="slidenum">
              <a:rPr lang="el-GR" smtClean="0"/>
              <a:pPr/>
              <a:t>‹#›</a:t>
            </a:fld>
            <a:endParaRPr lang="el-GR"/>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57DA232-31D7-439D-B3FE-CBFF9F7EFCA9}" type="datetimeFigureOut">
              <a:rPr lang="el-GR" smtClean="0"/>
              <a:pPr/>
              <a:t>8/10/2017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3305734-9EE4-4050-A83A-74C4054BA5B3}" type="slidenum">
              <a:rPr lang="el-GR" smtClean="0"/>
              <a:pPr/>
              <a:t>‹#›</a:t>
            </a:fld>
            <a:endParaRPr lang="el-GR"/>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57DA232-31D7-439D-B3FE-CBFF9F7EFCA9}" type="datetimeFigureOut">
              <a:rPr lang="el-GR" smtClean="0"/>
              <a:pPr/>
              <a:t>8/10/2017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3305734-9EE4-4050-A83A-74C4054BA5B3}" type="slidenum">
              <a:rPr lang="el-GR" smtClean="0"/>
              <a:pPr/>
              <a:t>‹#›</a:t>
            </a:fld>
            <a:endParaRPr lang="el-GR"/>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57DA232-31D7-439D-B3FE-CBFF9F7EFCA9}" type="datetimeFigureOut">
              <a:rPr lang="el-GR" smtClean="0"/>
              <a:pPr/>
              <a:t>8/10/2017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3305734-9EE4-4050-A83A-74C4054BA5B3}" type="slidenum">
              <a:rPr lang="el-GR" smtClean="0"/>
              <a:pPr/>
              <a:t>‹#›</a:t>
            </a:fld>
            <a:endParaRPr lang="el-GR"/>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57DA232-31D7-439D-B3FE-CBFF9F7EFCA9}" type="datetimeFigureOut">
              <a:rPr lang="el-GR" smtClean="0"/>
              <a:pPr/>
              <a:t>8/10/2017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3305734-9EE4-4050-A83A-74C4054BA5B3}" type="slidenum">
              <a:rPr lang="el-GR" smtClean="0"/>
              <a:pPr/>
              <a:t>‹#›</a:t>
            </a:fld>
            <a:endParaRPr lang="el-GR"/>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57DA232-31D7-439D-B3FE-CBFF9F7EFCA9}" type="datetimeFigureOut">
              <a:rPr lang="el-GR" smtClean="0"/>
              <a:pPr/>
              <a:t>8/10/2017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3305734-9EE4-4050-A83A-74C4054BA5B3}" type="slidenum">
              <a:rPr lang="el-GR" smtClean="0"/>
              <a:pPr/>
              <a:t>‹#›</a:t>
            </a:fld>
            <a:endParaRPr lang="el-GR"/>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57DA232-31D7-439D-B3FE-CBFF9F7EFCA9}" type="datetimeFigureOut">
              <a:rPr lang="el-GR" smtClean="0"/>
              <a:pPr/>
              <a:t>8/10/2017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3305734-9EE4-4050-A83A-74C4054BA5B3}" type="slidenum">
              <a:rPr lang="el-GR" smtClean="0"/>
              <a:pPr/>
              <a:t>‹#›</a:t>
            </a:fld>
            <a:endParaRPr lang="el-GR"/>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57DA232-31D7-439D-B3FE-CBFF9F7EFCA9}" type="datetimeFigureOut">
              <a:rPr lang="el-GR" smtClean="0"/>
              <a:pPr/>
              <a:t>8/10/2017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3305734-9EE4-4050-A83A-74C4054BA5B3}" type="slidenum">
              <a:rPr lang="el-GR" smtClean="0"/>
              <a:pPr/>
              <a:t>‹#›</a:t>
            </a:fld>
            <a:endParaRPr lang="el-GR"/>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57DA232-31D7-439D-B3FE-CBFF9F7EFCA9}" type="datetimeFigureOut">
              <a:rPr lang="el-GR" smtClean="0"/>
              <a:pPr/>
              <a:t>8/10/2017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3305734-9EE4-4050-A83A-74C4054BA5B3}" type="slidenum">
              <a:rPr lang="el-GR" smtClean="0"/>
              <a:pPr/>
              <a:t>‹#›</a:t>
            </a:fld>
            <a:endParaRPr lang="el-GR"/>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57DA232-31D7-439D-B3FE-CBFF9F7EFCA9}" type="datetimeFigureOut">
              <a:rPr lang="el-GR" smtClean="0"/>
              <a:pPr/>
              <a:t>8/10/2017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3305734-9EE4-4050-A83A-74C4054BA5B3}" type="slidenum">
              <a:rPr lang="el-GR" smtClean="0"/>
              <a:pPr/>
              <a:t>‹#›</a:t>
            </a:fld>
            <a:endParaRPr lang="el-GR"/>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57DA232-31D7-439D-B3FE-CBFF9F7EFCA9}" type="datetimeFigureOut">
              <a:rPr lang="el-GR" smtClean="0"/>
              <a:pPr/>
              <a:t>8/10/2017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3305734-9EE4-4050-A83A-74C4054BA5B3}" type="slidenum">
              <a:rPr lang="el-GR" smtClean="0"/>
              <a:pPr/>
              <a:t>‹#›</a:t>
            </a:fld>
            <a:endParaRPr lang="el-GR"/>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7DA232-31D7-439D-B3FE-CBFF9F7EFCA9}" type="datetimeFigureOut">
              <a:rPr lang="el-GR" smtClean="0"/>
              <a:pPr/>
              <a:t>8/10/2017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305734-9EE4-4050-A83A-74C4054BA5B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spd="slow">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002060"/>
            </a:gs>
            <a:gs pos="30000">
              <a:srgbClr val="66008F"/>
            </a:gs>
            <a:gs pos="64999">
              <a:srgbClr val="BA0066"/>
            </a:gs>
            <a:gs pos="89999">
              <a:srgbClr val="FF0000"/>
            </a:gs>
            <a:gs pos="100000">
              <a:srgbClr val="FF8200"/>
            </a:gs>
          </a:gsLst>
          <a:lin ang="2700000" scaled="1"/>
          <a:tileRect/>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500042"/>
            <a:ext cx="7772400" cy="5000660"/>
          </a:xfrm>
          <a:ln>
            <a:noFill/>
          </a:ln>
          <a:effectLst>
            <a:outerShdw blurRad="149987" dist="250190" dir="8460000" algn="ctr">
              <a:srgbClr val="000000">
                <a:alpha val="28000"/>
              </a:srgbClr>
            </a:outerShdw>
          </a:effectLst>
          <a:scene3d>
            <a:camera prst="perspectiveRight"/>
            <a:lightRig rig="contrasting" dir="t">
              <a:rot lat="0" lon="0" rev="1500000"/>
            </a:lightRig>
          </a:scene3d>
          <a:sp3d prstMaterial="metal"/>
        </p:spPr>
        <p:txBody>
          <a:bodyPr>
            <a:noAutofit/>
          </a:bodyPr>
          <a:lstStyle/>
          <a:p>
            <a:pPr marL="1143000" indent="-1143000"/>
            <a:r>
              <a:rPr lang="el-GR" sz="7200" b="1" i="1" dirty="0" smtClean="0">
                <a:solidFill>
                  <a:srgbClr val="FF0000"/>
                </a:solidFill>
              </a:rPr>
              <a:t>Οι πρόσφυγες στην Ελλάδα		</a:t>
            </a:r>
            <a:r>
              <a:rPr lang="el-GR" sz="7200" b="1" i="1" dirty="0" smtClean="0">
                <a:solidFill>
                  <a:srgbClr val="000000"/>
                </a:solidFill>
              </a:rPr>
              <a:t/>
            </a:r>
            <a:br>
              <a:rPr lang="el-GR" sz="7200" b="1" i="1" dirty="0" smtClean="0">
                <a:solidFill>
                  <a:srgbClr val="000000"/>
                </a:solidFill>
              </a:rPr>
            </a:br>
            <a:endParaRPr lang="el-GR" sz="7200" b="1" i="1" dirty="0">
              <a:solidFill>
                <a:srgbClr val="000000"/>
              </a:solidFill>
            </a:endParaRPr>
          </a:p>
        </p:txBody>
      </p:sp>
      <p:sp>
        <p:nvSpPr>
          <p:cNvPr id="3" name="2 - Υπότιτλος"/>
          <p:cNvSpPr>
            <a:spLocks noGrp="1"/>
          </p:cNvSpPr>
          <p:nvPr>
            <p:ph type="subTitle" idx="1"/>
          </p:nvPr>
        </p:nvSpPr>
        <p:spPr>
          <a:effectLst>
            <a:outerShdw blurRad="50800" dist="38100" dir="5400000" algn="t" rotWithShape="0">
              <a:prstClr val="black">
                <a:alpha val="40000"/>
              </a:prstClr>
            </a:outerShdw>
          </a:effectLst>
          <a:scene3d>
            <a:camera prst="perspectiveRight"/>
            <a:lightRig rig="threePt" dir="t"/>
          </a:scene3d>
        </p:spPr>
        <p:txBody>
          <a:bodyPr/>
          <a:lstStyle/>
          <a:p>
            <a:r>
              <a:rPr lang="el-GR" sz="4000" b="1" dirty="0" smtClean="0">
                <a:solidFill>
                  <a:srgbClr val="FF0000"/>
                </a:solidFill>
                <a:effectLst>
                  <a:outerShdw blurRad="38100" dist="38100" dir="2700000" algn="tl">
                    <a:srgbClr val="000000">
                      <a:alpha val="43137"/>
                    </a:srgbClr>
                  </a:outerShdw>
                </a:effectLst>
              </a:rPr>
              <a:t>Χατζηαβραμίδης</a:t>
            </a:r>
          </a:p>
          <a:p>
            <a:r>
              <a:rPr lang="el-GR" sz="4000" b="1" dirty="0" smtClean="0">
                <a:solidFill>
                  <a:srgbClr val="FF0000"/>
                </a:solidFill>
                <a:effectLst>
                  <a:outerShdw blurRad="38100" dist="38100" dir="2700000" algn="tl">
                    <a:srgbClr val="000000">
                      <a:alpha val="43137"/>
                    </a:srgbClr>
                  </a:outerShdw>
                </a:effectLst>
              </a:rPr>
              <a:t>Στέλιος </a:t>
            </a:r>
            <a:endParaRPr lang="el-GR" b="1" dirty="0" smtClean="0">
              <a:solidFill>
                <a:srgbClr val="FF0000"/>
              </a:solidFill>
              <a:effectLst>
                <a:outerShdw blurRad="38100" dist="38100" dir="2700000" algn="tl">
                  <a:srgbClr val="000000">
                    <a:alpha val="43137"/>
                  </a:srgbClr>
                </a:outerShdw>
              </a:effectLst>
            </a:endParaRPr>
          </a:p>
          <a:p>
            <a:endParaRPr lang="el-GR" dirty="0"/>
          </a:p>
        </p:txBody>
      </p:sp>
    </p:spTree>
  </p:cSld>
  <p:clrMapOvr>
    <a:masterClrMapping/>
  </p:clrMapOvr>
  <p:transition spd="slow" advTm="2235">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70C0"/>
            </a:gs>
            <a:gs pos="53000">
              <a:srgbClr val="D4DEFF"/>
            </a:gs>
            <a:gs pos="83000">
              <a:srgbClr val="D4DEFF"/>
            </a:gs>
            <a:gs pos="100000">
              <a:srgbClr val="96AB9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rot="10800000" flipH="1" flipV="1">
            <a:off x="642910" y="285728"/>
            <a:ext cx="7715304" cy="1071570"/>
          </a:xfrm>
        </p:spPr>
        <p:txBody>
          <a:bodyPr>
            <a:normAutofit fontScale="90000"/>
          </a:bodyPr>
          <a:lstStyle/>
          <a:p>
            <a:r>
              <a:rPr lang="el-GR" b="1" i="1" dirty="0" smtClean="0">
                <a:solidFill>
                  <a:srgbClr val="000000"/>
                </a:solidFill>
              </a:rPr>
              <a:t>Το μεγάλο προσφυγικό πρόβλημα της Ελλάδας (2015)</a:t>
            </a:r>
            <a:endParaRPr lang="el-GR" dirty="0">
              <a:solidFill>
                <a:srgbClr val="000000"/>
              </a:solidFill>
            </a:endParaRPr>
          </a:p>
        </p:txBody>
      </p:sp>
      <p:sp>
        <p:nvSpPr>
          <p:cNvPr id="3" name="2 - Θέση περιεχομένου"/>
          <p:cNvSpPr>
            <a:spLocks noGrp="1"/>
          </p:cNvSpPr>
          <p:nvPr>
            <p:ph idx="1"/>
          </p:nvPr>
        </p:nvSpPr>
        <p:spPr>
          <a:xfrm>
            <a:off x="457200" y="2071678"/>
            <a:ext cx="7758138" cy="4054485"/>
          </a:xfrm>
        </p:spPr>
        <p:txBody>
          <a:bodyPr/>
          <a:lstStyle/>
          <a:p>
            <a:r>
              <a:rPr lang="el-GR" b="1" dirty="0" smtClean="0"/>
              <a:t>Οι περισσότεροι από τους πρόσφυγες που έφτασαν στην Ελλάδα το </a:t>
            </a:r>
            <a:r>
              <a:rPr lang="el-GR" b="1" i="1" dirty="0" smtClean="0">
                <a:effectLst>
                  <a:outerShdw blurRad="38100" dist="38100" dir="2700000" algn="tl">
                    <a:srgbClr val="000000">
                      <a:alpha val="43137"/>
                    </a:srgbClr>
                  </a:outerShdw>
                </a:effectLst>
              </a:rPr>
              <a:t>2015 </a:t>
            </a:r>
            <a:r>
              <a:rPr lang="el-GR" b="1" dirty="0" smtClean="0"/>
              <a:t>προέρχονταν, όπως ήταν αναμενόμενο (λόγω του πολέμου) , από τη Συρία </a:t>
            </a:r>
            <a:r>
              <a:rPr lang="el-GR" b="1" i="1" dirty="0" smtClean="0">
                <a:effectLst>
                  <a:outerShdw blurRad="38100" dist="38100" dir="2700000" algn="tl">
                    <a:srgbClr val="000000">
                      <a:alpha val="43137"/>
                    </a:srgbClr>
                  </a:outerShdw>
                </a:effectLst>
              </a:rPr>
              <a:t>(το 57%). </a:t>
            </a:r>
          </a:p>
          <a:p>
            <a:r>
              <a:rPr lang="el-GR" b="1" i="1" u="sng" dirty="0" smtClean="0">
                <a:effectLst>
                  <a:outerShdw blurRad="38100" dist="38100" dir="2700000" algn="tl">
                    <a:srgbClr val="000000">
                      <a:alpha val="43137"/>
                    </a:srgbClr>
                  </a:outerShdw>
                </a:effectLst>
              </a:rPr>
              <a:t>9 </a:t>
            </a:r>
            <a:r>
              <a:rPr lang="el-GR" b="1" u="sng" dirty="0" smtClean="0"/>
              <a:t>στους </a:t>
            </a:r>
            <a:r>
              <a:rPr lang="el-GR" b="1" i="1" u="sng" dirty="0" smtClean="0">
                <a:effectLst>
                  <a:outerShdw blurRad="38100" dist="38100" dir="2700000" algn="tl">
                    <a:srgbClr val="000000">
                      <a:alpha val="43137"/>
                    </a:srgbClr>
                  </a:outerShdw>
                </a:effectLst>
              </a:rPr>
              <a:t>10 </a:t>
            </a:r>
            <a:r>
              <a:rPr lang="el-GR" b="1" u="sng" dirty="0" smtClean="0"/>
              <a:t>πρόσφυγες προέρχονταν από μόνο τρεις χώρες.</a:t>
            </a:r>
            <a:endParaRPr lang="el-GR" b="1" u="sng" dirty="0"/>
          </a:p>
        </p:txBody>
      </p:sp>
    </p:spTree>
  </p:cSld>
  <p:clrMapOvr>
    <a:masterClrMapping/>
  </p:clrMapOvr>
  <p:transition spd="slow" advTm="9718">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p:txBody>
      </p:sp>
      <p:pic>
        <p:nvPicPr>
          <p:cNvPr id="23554" name="Picture 2" descr="pososto_prosfygwn_pou_eftasan_stin_ellada_ana_xwra_proelefs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spd="slow" advTm="5469">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p:txBody>
      </p:sp>
      <p:pic>
        <p:nvPicPr>
          <p:cNvPr id="33794" name="Picture 2" descr="Αποτέλεσμα εικόνας για προσφυγες 2015"/>
          <p:cNvPicPr>
            <a:picLocks noChangeAspect="1" noChangeArrowheads="1"/>
          </p:cNvPicPr>
          <p:nvPr/>
        </p:nvPicPr>
        <p:blipFill>
          <a:blip r:embed="rId2"/>
          <a:srcRect/>
          <a:stretch>
            <a:fillRect/>
          </a:stretch>
        </p:blipFill>
        <p:spPr bwMode="auto">
          <a:xfrm>
            <a:off x="0" y="0"/>
            <a:ext cx="9166197" cy="6858000"/>
          </a:xfrm>
          <a:prstGeom prst="rect">
            <a:avLst/>
          </a:prstGeom>
          <a:noFill/>
        </p:spPr>
      </p:pic>
      <p:sp>
        <p:nvSpPr>
          <p:cNvPr id="5" name="4 - TextBox"/>
          <p:cNvSpPr txBox="1"/>
          <p:nvPr/>
        </p:nvSpPr>
        <p:spPr>
          <a:xfrm>
            <a:off x="6786546" y="6211669"/>
            <a:ext cx="2357454" cy="646331"/>
          </a:xfrm>
          <a:prstGeom prst="rect">
            <a:avLst/>
          </a:prstGeom>
          <a:noFill/>
        </p:spPr>
        <p:txBody>
          <a:bodyPr wrap="square" rtlCol="0">
            <a:spAutoFit/>
          </a:bodyPr>
          <a:lstStyle/>
          <a:p>
            <a:r>
              <a:rPr lang="el-GR" b="1" i="1" spc="300" dirty="0" smtClean="0">
                <a:solidFill>
                  <a:srgbClr val="FF0000"/>
                </a:solidFill>
                <a:effectLst>
                  <a:outerShdw blurRad="38100" dist="38100" dir="2700000" algn="tl">
                    <a:srgbClr val="000000">
                      <a:alpha val="43137"/>
                    </a:srgbClr>
                  </a:outerShdw>
                </a:effectLst>
              </a:rPr>
              <a:t>Απελπιστικές συνθήκες</a:t>
            </a:r>
            <a:endParaRPr lang="el-GR" b="1" i="1" spc="300" dirty="0">
              <a:solidFill>
                <a:srgbClr val="FF0000"/>
              </a:solidFill>
              <a:effectLst>
                <a:outerShdw blurRad="38100" dist="38100" dir="2700000" algn="tl">
                  <a:srgbClr val="000000">
                    <a:alpha val="43137"/>
                  </a:srgbClr>
                </a:outerShdw>
              </a:effectLst>
            </a:endParaRPr>
          </a:p>
        </p:txBody>
      </p:sp>
    </p:spTree>
  </p:cSld>
  <p:clrMapOvr>
    <a:masterClrMapping/>
  </p:clrMapOvr>
  <p:transition spd="slow" advTm="1563">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39999">
              <a:srgbClr val="0A128C"/>
            </a:gs>
            <a:gs pos="70000">
              <a:srgbClr val="181CC7"/>
            </a:gs>
            <a:gs pos="88000">
              <a:srgbClr val="7005D4"/>
            </a:gs>
            <a:gs pos="100000">
              <a:srgbClr val="8C3D91"/>
            </a:gs>
          </a:gsLst>
          <a:lin ang="5400000" scaled="0"/>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scene3d>
              <a:camera prst="perspectiveBelow"/>
              <a:lightRig rig="threePt" dir="t"/>
            </a:scene3d>
          </a:bodyPr>
          <a:lstStyle/>
          <a:p>
            <a:r>
              <a:rPr lang="el-GR" b="1" i="1" dirty="0" smtClean="0"/>
              <a:t>10 Μεγαλύτερα σημεία υποδοχής</a:t>
            </a:r>
            <a:endParaRPr lang="el-GR" b="1" i="1" dirty="0"/>
          </a:p>
        </p:txBody>
      </p:sp>
      <p:sp>
        <p:nvSpPr>
          <p:cNvPr id="3" name="2 - Θέση περιεχομένου"/>
          <p:cNvSpPr>
            <a:spLocks noGrp="1"/>
          </p:cNvSpPr>
          <p:nvPr>
            <p:ph idx="1"/>
          </p:nvPr>
        </p:nvSpPr>
        <p:spPr>
          <a:xfrm>
            <a:off x="0" y="1600200"/>
            <a:ext cx="9144000" cy="4972072"/>
          </a:xfrm>
        </p:spPr>
        <p:txBody>
          <a:bodyPr>
            <a:normAutofit/>
          </a:bodyPr>
          <a:lstStyle/>
          <a:p>
            <a:r>
              <a:rPr lang="el-GR" b="1" dirty="0" smtClean="0"/>
              <a:t>Τα σημεία υποδοχής ήταν, όπως γνωρίζουμε, δέκα ελληνικά νησιά του Αιγαίου. </a:t>
            </a:r>
            <a:r>
              <a:rPr lang="el-GR" b="1" i="1" u="sng" dirty="0" smtClean="0">
                <a:effectLst>
                  <a:outerShdw blurRad="38100" dist="38100" dir="2700000" algn="tl">
                    <a:srgbClr val="000000">
                      <a:alpha val="43137"/>
                    </a:srgbClr>
                  </a:outerShdw>
                </a:effectLst>
              </a:rPr>
              <a:t>Η Λέσβος</a:t>
            </a:r>
            <a:r>
              <a:rPr lang="el-GR" b="1" dirty="0" smtClean="0"/>
              <a:t> ήταν με μεγάλη διαφορά η κυριότερη πύλη εισόδου για τους πρόσφυγες, καθώς υποδέχτηκε μισό εκατομμύριο ανθρώπους </a:t>
            </a:r>
            <a:r>
              <a:rPr lang="el-GR" b="1" i="1" u="sng" dirty="0" smtClean="0">
                <a:effectLst>
                  <a:outerShdw blurRad="38100" dist="38100" dir="2700000" algn="tl">
                    <a:srgbClr val="000000">
                      <a:alpha val="43137"/>
                    </a:srgbClr>
                  </a:outerShdw>
                </a:effectLst>
              </a:rPr>
              <a:t>(506.919)</a:t>
            </a:r>
            <a:r>
              <a:rPr lang="el-GR" b="1" dirty="0" smtClean="0"/>
              <a:t>. Ακολούθησαν </a:t>
            </a:r>
            <a:r>
              <a:rPr lang="el-GR" b="1" i="1" u="sng" dirty="0" smtClean="0">
                <a:effectLst>
                  <a:outerShdw blurRad="38100" dist="38100" dir="2700000" algn="tl">
                    <a:srgbClr val="000000">
                      <a:alpha val="43137"/>
                    </a:srgbClr>
                  </a:outerShdw>
                </a:effectLst>
              </a:rPr>
              <a:t>η Χίος</a:t>
            </a:r>
            <a:r>
              <a:rPr lang="el-GR" b="1" dirty="0" smtClean="0"/>
              <a:t>, που υποδέχθηκε </a:t>
            </a:r>
            <a:r>
              <a:rPr lang="el-GR" b="1" i="1" u="sng" dirty="0" smtClean="0">
                <a:effectLst>
                  <a:outerShdw blurRad="38100" dist="38100" dir="2700000" algn="tl">
                    <a:srgbClr val="000000">
                      <a:alpha val="43137"/>
                    </a:srgbClr>
                  </a:outerShdw>
                </a:effectLst>
              </a:rPr>
              <a:t>120.556 </a:t>
            </a:r>
            <a:r>
              <a:rPr lang="el-GR" b="1" dirty="0" smtClean="0"/>
              <a:t>ανθρώπους, </a:t>
            </a:r>
            <a:r>
              <a:rPr lang="el-GR" b="1" i="1" u="sng" dirty="0" smtClean="0">
                <a:effectLst>
                  <a:outerShdw blurRad="38100" dist="38100" dir="2700000" algn="tl">
                    <a:srgbClr val="000000">
                      <a:alpha val="43137"/>
                    </a:srgbClr>
                  </a:outerShdw>
                </a:effectLst>
              </a:rPr>
              <a:t>η Σάμος</a:t>
            </a:r>
            <a:r>
              <a:rPr lang="el-GR" b="1" dirty="0" smtClean="0"/>
              <a:t>, που υποδέχθηκε </a:t>
            </a:r>
            <a:r>
              <a:rPr lang="el-GR" b="1" i="1" u="sng" dirty="0" smtClean="0">
                <a:effectLst>
                  <a:outerShdw blurRad="38100" dist="38100" dir="2700000" algn="tl">
                    <a:srgbClr val="000000">
                      <a:alpha val="43137"/>
                    </a:srgbClr>
                  </a:outerShdw>
                </a:effectLst>
              </a:rPr>
              <a:t>73.134</a:t>
            </a:r>
            <a:r>
              <a:rPr lang="el-GR" b="1" dirty="0" smtClean="0"/>
              <a:t>, η </a:t>
            </a:r>
            <a:r>
              <a:rPr lang="el-GR" b="1" i="1" u="sng" dirty="0" smtClean="0">
                <a:effectLst>
                  <a:outerShdw blurRad="38100" dist="38100" dir="2700000" algn="tl">
                    <a:srgbClr val="000000">
                      <a:alpha val="43137"/>
                    </a:srgbClr>
                  </a:outerShdw>
                </a:effectLst>
              </a:rPr>
              <a:t>Κώς (58.503</a:t>
            </a:r>
            <a:r>
              <a:rPr lang="el-GR" b="1" dirty="0" smtClean="0"/>
              <a:t>), </a:t>
            </a:r>
            <a:r>
              <a:rPr lang="el-GR" b="1" i="1" u="sng" dirty="0" smtClean="0">
                <a:effectLst>
                  <a:outerShdw blurRad="38100" dist="38100" dir="2700000" algn="tl">
                    <a:srgbClr val="000000">
                      <a:alpha val="43137"/>
                    </a:srgbClr>
                  </a:outerShdw>
                </a:effectLst>
              </a:rPr>
              <a:t>η Λέρος (31.618), το Αγαθονήσι (31.226), η Κάλυμνος (9.755), η Σύμη (3.984), η Κρήτη (896) και η Τήλος (876).</a:t>
            </a:r>
            <a:endParaRPr lang="el-GR" b="1" i="1" u="sng" dirty="0">
              <a:effectLst>
                <a:outerShdw blurRad="38100" dist="38100" dir="2700000" algn="tl">
                  <a:srgbClr val="000000">
                    <a:alpha val="43137"/>
                  </a:srgbClr>
                </a:outerShdw>
              </a:effectLst>
            </a:endParaRPr>
          </a:p>
        </p:txBody>
      </p:sp>
    </p:spTree>
  </p:cSld>
  <p:clrMapOvr>
    <a:masterClrMapping/>
  </p:clrMapOvr>
  <p:transition spd="slow" advTm="23938">
    <p:cover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31746" name="Picture 2" descr="Σχετική εικόνα"/>
          <p:cNvPicPr>
            <a:picLocks noChangeAspect="1" noChangeArrowheads="1"/>
          </p:cNvPicPr>
          <p:nvPr/>
        </p:nvPicPr>
        <p:blipFill>
          <a:blip r:embed="rId2"/>
          <a:srcRect/>
          <a:stretch>
            <a:fillRect/>
          </a:stretch>
        </p:blipFill>
        <p:spPr bwMode="auto">
          <a:xfrm>
            <a:off x="-1" y="0"/>
            <a:ext cx="9144001" cy="6858000"/>
          </a:xfrm>
          <a:prstGeom prst="rect">
            <a:avLst/>
          </a:prstGeom>
          <a:noFill/>
        </p:spPr>
      </p:pic>
      <p:sp>
        <p:nvSpPr>
          <p:cNvPr id="5" name="4 - TextBox"/>
          <p:cNvSpPr txBox="1"/>
          <p:nvPr/>
        </p:nvSpPr>
        <p:spPr>
          <a:xfrm>
            <a:off x="6715140" y="6000768"/>
            <a:ext cx="2214578" cy="646331"/>
          </a:xfrm>
          <a:prstGeom prst="rect">
            <a:avLst/>
          </a:prstGeom>
          <a:noFill/>
        </p:spPr>
        <p:txBody>
          <a:bodyPr wrap="square" rtlCol="0">
            <a:spAutoFit/>
          </a:bodyPr>
          <a:lstStyle/>
          <a:p>
            <a:r>
              <a:rPr lang="el-GR" b="1" i="1" spc="300" dirty="0" smtClean="0">
                <a:solidFill>
                  <a:srgbClr val="FF0000"/>
                </a:solidFill>
                <a:effectLst>
                  <a:outerShdw blurRad="38100" dist="38100" dir="2700000" algn="tl">
                    <a:srgbClr val="000000">
                      <a:alpha val="43137"/>
                    </a:srgbClr>
                  </a:outerShdw>
                </a:effectLst>
              </a:rPr>
              <a:t>Συγκλονιστικές εικόνες</a:t>
            </a:r>
            <a:endParaRPr lang="el-GR" b="1" i="1" spc="300" dirty="0">
              <a:solidFill>
                <a:srgbClr val="FF0000"/>
              </a:solidFill>
              <a:effectLst>
                <a:outerShdw blurRad="38100" dist="38100" dir="2700000" algn="tl">
                  <a:srgbClr val="000000">
                    <a:alpha val="43137"/>
                  </a:srgbClr>
                </a:outerShdw>
              </a:effectLst>
            </a:endParaRPr>
          </a:p>
        </p:txBody>
      </p:sp>
    </p:spTree>
  </p:cSld>
  <p:clrMapOvr>
    <a:masterClrMapping/>
  </p:clrMapOvr>
  <p:transition spd="slow" advTm="4828">
    <p:blind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scene3d>
              <a:camera prst="perspectiveRight"/>
              <a:lightRig rig="threePt" dir="t"/>
            </a:scene3d>
          </a:bodyPr>
          <a:lstStyle/>
          <a:p>
            <a:r>
              <a:rPr lang="el-GR" b="1" i="1" dirty="0" smtClean="0">
                <a:effectLst>
                  <a:outerShdw blurRad="38100" dist="38100" dir="2700000" algn="tl">
                    <a:srgbClr val="000000">
                      <a:alpha val="43137"/>
                    </a:srgbClr>
                  </a:outerShdw>
                </a:effectLst>
              </a:rPr>
              <a:t>Η συνεχής αύξηση των προσφύγων</a:t>
            </a:r>
            <a:endParaRPr lang="el-GR" b="1" i="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Autofit/>
          </a:bodyPr>
          <a:lstStyle/>
          <a:p>
            <a:r>
              <a:rPr lang="el-GR" sz="2800" b="1" dirty="0" smtClean="0"/>
              <a:t>Η ροή των προσφύγων αυξανόταν σταθερά κατά τη διάρκεια της χρονιάς μέχρι τον Οκτώβριο του 2015, όταν έφτασαν στη χώρα συνολικά περισσότεροι από </a:t>
            </a:r>
            <a:r>
              <a:rPr lang="el-GR" sz="2800" b="1" dirty="0" smtClean="0">
                <a:effectLst>
                  <a:outerShdw blurRad="38100" dist="38100" dir="2700000" algn="tl">
                    <a:srgbClr val="000000">
                      <a:alpha val="43137"/>
                    </a:srgbClr>
                  </a:outerShdw>
                </a:effectLst>
              </a:rPr>
              <a:t>200.000 </a:t>
            </a:r>
            <a:r>
              <a:rPr lang="el-GR" sz="2800" b="1" dirty="0" smtClean="0"/>
              <a:t>άνθρωποι.</a:t>
            </a:r>
          </a:p>
          <a:p>
            <a:r>
              <a:rPr lang="el-GR" sz="2800" b="1" dirty="0" smtClean="0"/>
              <a:t>Δυστυχώς ,πολύ μεγάλος ήταν και ο αριθμός των θανάτων : </a:t>
            </a:r>
            <a:r>
              <a:rPr lang="el-GR" sz="2800" b="1" i="1" dirty="0" smtClean="0">
                <a:effectLst>
                  <a:outerShdw blurRad="38100" dist="38100" dir="2700000" algn="tl">
                    <a:srgbClr val="000000">
                      <a:alpha val="43137"/>
                    </a:srgbClr>
                  </a:outerShdw>
                </a:effectLst>
              </a:rPr>
              <a:t>246</a:t>
            </a:r>
            <a:r>
              <a:rPr lang="el-GR" sz="2800" b="1" dirty="0" smtClean="0"/>
              <a:t> πρόσφυγες έχασαν τη ζωή τους στο Αιγαίο το </a:t>
            </a:r>
            <a:r>
              <a:rPr lang="el-GR" sz="2800" b="1" i="1" dirty="0" smtClean="0">
                <a:effectLst>
                  <a:outerShdw blurRad="38100" dist="38100" dir="2700000" algn="tl">
                    <a:srgbClr val="000000">
                      <a:alpha val="43137"/>
                    </a:srgbClr>
                  </a:outerShdw>
                </a:effectLst>
              </a:rPr>
              <a:t>2015</a:t>
            </a:r>
            <a:r>
              <a:rPr lang="el-GR" sz="2800" b="1" dirty="0" smtClean="0"/>
              <a:t>, ενώ άλλοι </a:t>
            </a:r>
            <a:r>
              <a:rPr lang="el-GR" sz="2800" b="1" i="1" dirty="0" smtClean="0">
                <a:effectLst>
                  <a:outerShdw blurRad="38100" dist="38100" dir="2700000" algn="tl">
                    <a:srgbClr val="000000">
                      <a:alpha val="43137"/>
                    </a:srgbClr>
                  </a:outerShdw>
                </a:effectLst>
              </a:rPr>
              <a:t>149 </a:t>
            </a:r>
            <a:r>
              <a:rPr lang="el-GR" sz="2800" b="1" dirty="0" smtClean="0"/>
              <a:t>αγνοούνται.</a:t>
            </a:r>
          </a:p>
          <a:p>
            <a:r>
              <a:rPr lang="el-GR" sz="2800" b="1" dirty="0" smtClean="0"/>
              <a:t> Η πλειονότητα των ανθρώπων που έφτασαν στα ελληνικά νησιά φαίνεται πως είναι άνδρες σε ποσοστό </a:t>
            </a:r>
            <a:r>
              <a:rPr lang="el-GR" sz="2800" b="1" i="1" dirty="0" smtClean="0">
                <a:effectLst>
                  <a:outerShdw blurRad="38100" dist="38100" dir="2700000" algn="tl">
                    <a:srgbClr val="000000">
                      <a:alpha val="43137"/>
                    </a:srgbClr>
                  </a:outerShdw>
                </a:effectLst>
              </a:rPr>
              <a:t>55%.</a:t>
            </a:r>
            <a:r>
              <a:rPr lang="el-GR" sz="2800" b="1" dirty="0" smtClean="0"/>
              <a:t> Οι γυναίκες ήταν το </a:t>
            </a:r>
            <a:r>
              <a:rPr lang="el-GR" sz="2800" b="1" i="1" dirty="0" smtClean="0">
                <a:effectLst>
                  <a:outerShdw blurRad="38100" dist="38100" dir="2700000" algn="tl">
                    <a:srgbClr val="000000">
                      <a:alpha val="43137"/>
                    </a:srgbClr>
                  </a:outerShdw>
                </a:effectLst>
              </a:rPr>
              <a:t>17%</a:t>
            </a:r>
            <a:r>
              <a:rPr lang="el-GR" sz="2800" b="1" dirty="0" smtClean="0"/>
              <a:t> του συνόλου, ενώ το </a:t>
            </a:r>
            <a:r>
              <a:rPr lang="el-GR" sz="2800" b="1" i="1" dirty="0" smtClean="0">
                <a:effectLst>
                  <a:outerShdw blurRad="38100" dist="38100" dir="2700000" algn="tl">
                    <a:srgbClr val="000000">
                      <a:alpha val="43137"/>
                    </a:srgbClr>
                  </a:outerShdw>
                </a:effectLst>
              </a:rPr>
              <a:t>28% </a:t>
            </a:r>
            <a:r>
              <a:rPr lang="el-GR" sz="2800" b="1" dirty="0" smtClean="0"/>
              <a:t>ήταν παιδιά.</a:t>
            </a:r>
          </a:p>
          <a:p>
            <a:endParaRPr lang="el-GR" sz="2800" dirty="0"/>
          </a:p>
        </p:txBody>
      </p:sp>
    </p:spTree>
  </p:cSld>
  <p:clrMapOvr>
    <a:masterClrMapping/>
  </p:clrMapOvr>
  <p:transition spd="slow" advTm="24297">
    <p:cover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p:txBody>
      </p:sp>
      <p:pic>
        <p:nvPicPr>
          <p:cNvPr id="32770" name="Picture 2" descr="Σχετική εικόνα"/>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4 - TextBox"/>
          <p:cNvSpPr txBox="1"/>
          <p:nvPr/>
        </p:nvSpPr>
        <p:spPr>
          <a:xfrm>
            <a:off x="6143636" y="6072206"/>
            <a:ext cx="2714644" cy="830997"/>
          </a:xfrm>
          <a:prstGeom prst="rect">
            <a:avLst/>
          </a:prstGeom>
          <a:noFill/>
        </p:spPr>
        <p:txBody>
          <a:bodyPr wrap="square" rtlCol="0">
            <a:spAutoFit/>
          </a:bodyPr>
          <a:lstStyle/>
          <a:p>
            <a:r>
              <a:rPr lang="el-GR" sz="2400" b="1" i="1" spc="300" dirty="0" smtClean="0">
                <a:solidFill>
                  <a:srgbClr val="FF0000"/>
                </a:solidFill>
                <a:effectLst>
                  <a:outerShdw blurRad="38100" dist="38100" dir="2700000" algn="tl">
                    <a:srgbClr val="000000">
                      <a:alpha val="43137"/>
                    </a:srgbClr>
                  </a:outerShdw>
                </a:effectLst>
              </a:rPr>
              <a:t>Αναζητώντας την σωτηρία</a:t>
            </a:r>
            <a:endParaRPr lang="el-GR" sz="2400" b="1" i="1" spc="300" dirty="0">
              <a:solidFill>
                <a:srgbClr val="FF0000"/>
              </a:solidFill>
              <a:effectLst>
                <a:outerShdw blurRad="38100" dist="38100" dir="2700000" algn="tl">
                  <a:srgbClr val="000000">
                    <a:alpha val="43137"/>
                  </a:srgbClr>
                </a:outerShdw>
              </a:effectLst>
            </a:endParaRPr>
          </a:p>
        </p:txBody>
      </p:sp>
    </p:spTree>
  </p:cSld>
  <p:clrMapOvr>
    <a:masterClrMapping/>
  </p:clrMapOvr>
  <p:transition spd="slow" advTm="3094">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scene3d>
              <a:camera prst="perspectiveRight"/>
              <a:lightRig rig="threePt" dir="t"/>
            </a:scene3d>
          </a:bodyPr>
          <a:lstStyle/>
          <a:p>
            <a:r>
              <a:rPr lang="el-GR" b="1" dirty="0" smtClean="0"/>
              <a:t>Προβλήματα που προκαλούν οι πρόσφυγες στην Ελλάδα</a:t>
            </a:r>
            <a:endParaRPr lang="el-GR" b="1" dirty="0"/>
          </a:p>
        </p:txBody>
      </p:sp>
      <p:sp>
        <p:nvSpPr>
          <p:cNvPr id="3" name="2 - Θέση περιεχομένου"/>
          <p:cNvSpPr>
            <a:spLocks noGrp="1"/>
          </p:cNvSpPr>
          <p:nvPr>
            <p:ph idx="1"/>
          </p:nvPr>
        </p:nvSpPr>
        <p:spPr>
          <a:xfrm>
            <a:off x="214282" y="1600200"/>
            <a:ext cx="8715436" cy="5257800"/>
          </a:xfrm>
        </p:spPr>
        <p:txBody>
          <a:bodyPr>
            <a:noAutofit/>
          </a:bodyPr>
          <a:lstStyle/>
          <a:p>
            <a:r>
              <a:rPr lang="el-GR" sz="2400" b="1" dirty="0" smtClean="0"/>
              <a:t>Γνωρίζουμε πολύ καλά, ότι η Χώρα μας για την Ολυμπιάδα του </a:t>
            </a:r>
            <a:r>
              <a:rPr lang="el-GR" sz="2400" b="1" u="sng" dirty="0" smtClean="0"/>
              <a:t>2004</a:t>
            </a:r>
            <a:r>
              <a:rPr lang="el-GR" sz="2400" b="1" dirty="0" smtClean="0"/>
              <a:t> χρειαζόταν εργατικά χέρια, όπως και οι αγρότες. Όμως, σήμερα αυτά δεν υπάρχουν ή έχουν υπερκαλυφθεί. Επομένως, όταν έχουμε </a:t>
            </a:r>
            <a:r>
              <a:rPr lang="el-GR" sz="2400" b="1" u="sng" dirty="0" smtClean="0"/>
              <a:t>21%</a:t>
            </a:r>
            <a:r>
              <a:rPr lang="el-GR" sz="2400" b="1" dirty="0" smtClean="0"/>
              <a:t> ανεργία των γηγενών Ελλήνων πολιτών, δεν μπορούν νομιμοποιηθούν και άλλοι μετανάστες. Αυτό σημαίνει ότι θα συνεχίσει το πρόβλημα με τους παράνομους. Σήμερα η Ελλάδα, αντιμετωπίζει μεγάλο πρόβλημα και κυρίως το κέντρο της Αθήνας. Όπου το πλήθος των προσφύγων –μεταναστών σε συνεργασία με τους ντόπιους κακοποιούς, έχει αυξήσει τα επίπεδα της εγκληματικότητας. Τα μέτρα για την καταπολέμηση της εγκληματικότητας και Προστασίας του Πολίτη δεν επαρκούν και στην πράξη δεν μπορούν να υλοποιηθούν. Επίσης ο μεγάλος αριθμός μεταναστών πλήττει τον τουρισμό στα σημεία της χώρας όπου συνωστίζεται .</a:t>
            </a:r>
            <a:endParaRPr lang="el-GR" sz="2400" b="1" dirty="0"/>
          </a:p>
        </p:txBody>
      </p:sp>
    </p:spTree>
  </p:cSld>
  <p:clrMapOvr>
    <a:masterClrMapping/>
  </p:clrMapOvr>
  <p:transition spd="slow" advTm="26203">
    <p:randomBa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30722" name="Picture 2" descr="Αποτέλεσμα εικόνας για προσφυγες στην ελλαδα 2015"/>
          <p:cNvPicPr>
            <a:picLocks noChangeAspect="1" noChangeArrowheads="1"/>
          </p:cNvPicPr>
          <p:nvPr/>
        </p:nvPicPr>
        <p:blipFill>
          <a:blip r:embed="rId2"/>
          <a:srcRect/>
          <a:stretch>
            <a:fillRect/>
          </a:stretch>
        </p:blipFill>
        <p:spPr bwMode="auto">
          <a:xfrm>
            <a:off x="-1" y="0"/>
            <a:ext cx="9155115" cy="6858001"/>
          </a:xfrm>
          <a:prstGeom prst="rect">
            <a:avLst/>
          </a:prstGeom>
          <a:noFill/>
        </p:spPr>
      </p:pic>
      <p:sp>
        <p:nvSpPr>
          <p:cNvPr id="5" name="4 - TextBox"/>
          <p:cNvSpPr txBox="1"/>
          <p:nvPr/>
        </p:nvSpPr>
        <p:spPr>
          <a:xfrm>
            <a:off x="6215074" y="6143644"/>
            <a:ext cx="2643206" cy="707886"/>
          </a:xfrm>
          <a:prstGeom prst="rect">
            <a:avLst/>
          </a:prstGeom>
          <a:noFill/>
        </p:spPr>
        <p:txBody>
          <a:bodyPr wrap="square" rtlCol="0">
            <a:spAutoFit/>
          </a:bodyPr>
          <a:lstStyle/>
          <a:p>
            <a:r>
              <a:rPr lang="el-GR" sz="2000" b="1" i="1" spc="300" dirty="0" smtClean="0">
                <a:solidFill>
                  <a:srgbClr val="FF0000"/>
                </a:solidFill>
                <a:effectLst>
                  <a:outerShdw blurRad="38100" dist="38100" dir="2700000" algn="tl">
                    <a:srgbClr val="000000">
                      <a:alpha val="43137"/>
                    </a:srgbClr>
                  </a:outerShdw>
                </a:effectLst>
              </a:rPr>
              <a:t>Λιμάνι του Πειραιά</a:t>
            </a:r>
            <a:endParaRPr lang="el-GR" sz="2000" b="1" i="1" spc="300" dirty="0">
              <a:solidFill>
                <a:srgbClr val="FF0000"/>
              </a:solidFill>
              <a:effectLst>
                <a:outerShdw blurRad="38100" dist="38100" dir="2700000" algn="tl">
                  <a:srgbClr val="000000">
                    <a:alpha val="43137"/>
                  </a:srgbClr>
                </a:outerShdw>
              </a:effectLst>
            </a:endParaRPr>
          </a:p>
        </p:txBody>
      </p:sp>
    </p:spTree>
  </p:cSld>
  <p:clrMapOvr>
    <a:masterClrMapping/>
  </p:clrMapOvr>
  <p:transition spd="slow" advTm="3094">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scene3d>
              <a:camera prst="perspectiveBelow"/>
              <a:lightRig rig="threePt" dir="t"/>
            </a:scene3d>
          </a:bodyPr>
          <a:lstStyle/>
          <a:p>
            <a:r>
              <a:rPr lang="el-GR" b="1" i="1" dirty="0" smtClean="0"/>
              <a:t>Η αντιμετώπιση του προβλήματος</a:t>
            </a:r>
            <a:endParaRPr lang="el-GR" b="1" i="1" dirty="0"/>
          </a:p>
        </p:txBody>
      </p:sp>
      <p:sp>
        <p:nvSpPr>
          <p:cNvPr id="3" name="2 - Θέση περιεχομένου"/>
          <p:cNvSpPr>
            <a:spLocks noGrp="1"/>
          </p:cNvSpPr>
          <p:nvPr>
            <p:ph idx="1"/>
          </p:nvPr>
        </p:nvSpPr>
        <p:spPr/>
        <p:txBody>
          <a:bodyPr>
            <a:normAutofit fontScale="25000" lnSpcReduction="20000"/>
          </a:bodyPr>
          <a:lstStyle/>
          <a:p>
            <a:r>
              <a:rPr lang="el-GR" sz="8000" b="1" dirty="0" smtClean="0"/>
              <a:t> Το Συμβούλιο Ασφαλείας του ΟΗΕ οφείλει να κηρύξει τη Συρία σε κατάσταση εκτάκτου ανάγκης, αναστέλλοντας προσωρινά τις αρμοδιότητες της συριακής κυβέρνησης. Μια διεθνής διάσκεψη</a:t>
            </a:r>
            <a:r>
              <a:rPr lang="en-US" sz="8000" b="1" dirty="0" smtClean="0"/>
              <a:t> </a:t>
            </a:r>
            <a:r>
              <a:rPr lang="el-GR" sz="8000" b="1" dirty="0" smtClean="0"/>
              <a:t>θα πρέπει να συγκληθεί άμεσα, αλλά αυτή τη φορά ο τόπος διεξαγωγής θα μπορούσε να είναι η Μυτιλήνη ή η Κως για να έρθουν άμεσα αντιμέτωποι οι ηγέτες των μεγάλων δυνάμεων με τις συνέπειες της απραξίας τους. Κεντρικός στόχος θα πρέπει να είναι η δημιουργία μιας διεθνούς δύναμης επιβολής της ειρήνης, υπό την προστασία του ΟΗΕ και με τη συμμετοχή στρατιωτικών δυνάμεων από τα πέντε μόνιμα μέλη του Συμβουλίου Ασφαλείας, συν χώρες όπως η Αίγυπτος, η Τουρκία και η Ιορδανία. Η ειρηνευτική δύναμη θα πρέπει να έχει τον απαραίτητο βαρύ οπλισμό, καθώς και εξουσιοδότηση για την ταχύτερη δυνατή κατάπαυση του πυρός «με κάθε τρόπο». Στη συνέχεια θα πρέπει να σχηματιστεί μια κυβέρνηση εθνικής ενότητας με τη συμμετοχή μετριοπαθών στοιχείων του καθεστώτος και της αντιπολίτευσης και να ξεκινήσει η εξαιρετικά μακροχρόνια και δύσκολη διαδικασία της ανοικοδόμησης. Εδώ ο ρόλος της Σ. Αραβίας και των άλλων χωρών του Κόλπου στην παροχή οικονομικής βοήθειας θα πρέπει να είναι κεντρικός</a:t>
            </a:r>
            <a:r>
              <a:rPr lang="en-US" sz="8000" b="1" dirty="0" smtClean="0"/>
              <a:t>.</a:t>
            </a:r>
            <a:r>
              <a:rPr lang="el-GR" dirty="0" smtClean="0"/>
              <a:t>.</a:t>
            </a:r>
            <a:endParaRPr lang="el-GR" b="1" dirty="0">
              <a:solidFill>
                <a:srgbClr val="000000"/>
              </a:solidFill>
            </a:endParaRPr>
          </a:p>
        </p:txBody>
      </p:sp>
    </p:spTree>
  </p:cSld>
  <p:clrMapOvr>
    <a:masterClrMapping/>
  </p:clrMapOvr>
  <p:transition spd="slow" advTm="31125">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81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scene3d>
              <a:camera prst="perspectiveAbove"/>
              <a:lightRig rig="threePt" dir="t"/>
            </a:scene3d>
          </a:bodyPr>
          <a:lstStyle/>
          <a:p>
            <a:r>
              <a:rPr lang="el-GR" b="1" i="1" dirty="0" smtClean="0"/>
              <a:t>Τι είναι πρόσφυγας?</a:t>
            </a:r>
            <a:endParaRPr lang="el-GR" b="1" i="1" dirty="0"/>
          </a:p>
        </p:txBody>
      </p:sp>
      <p:sp>
        <p:nvSpPr>
          <p:cNvPr id="3" name="2 - Θέση περιεχομένου"/>
          <p:cNvSpPr>
            <a:spLocks noGrp="1"/>
          </p:cNvSpPr>
          <p:nvPr>
            <p:ph idx="1"/>
          </p:nvPr>
        </p:nvSpPr>
        <p:spPr/>
        <p:txBody>
          <a:bodyPr>
            <a:normAutofit fontScale="92500" lnSpcReduction="20000"/>
          </a:bodyPr>
          <a:lstStyle/>
          <a:p>
            <a:r>
              <a:rPr lang="el-GR" b="1" dirty="0" smtClean="0"/>
              <a:t>Πρόσφυγας ονομάζεται </a:t>
            </a:r>
            <a:r>
              <a:rPr lang="el-GR" b="1" dirty="0"/>
              <a:t>κάθε άνθρωπος που βρίσκεται έξω από το κράτος του οποίου είναι πολίτης εξαιτίας δικαιολογημένου φόβου ότι εκεί </a:t>
            </a:r>
            <a:r>
              <a:rPr lang="el-GR" b="1" dirty="0" smtClean="0"/>
              <a:t>δεν θα είναι αποδεκτός</a:t>
            </a:r>
            <a:r>
              <a:rPr lang="el-GR" b="1" dirty="0"/>
              <a:t> λόγω της φυλής, της θρησκείας ή της εθνικότητάς του, </a:t>
            </a:r>
            <a:r>
              <a:rPr lang="el-GR" b="1" dirty="0" smtClean="0"/>
              <a:t>ή ακόμα και </a:t>
            </a:r>
            <a:r>
              <a:rPr lang="el-GR" b="1" dirty="0"/>
              <a:t>εξαιτίας </a:t>
            </a:r>
            <a:r>
              <a:rPr lang="el-GR" b="1" dirty="0" smtClean="0"/>
              <a:t> ιδιότητας του μέλους μιας ιδιαίτερης κοινωνικής </a:t>
            </a:r>
            <a:r>
              <a:rPr lang="el-GR" b="1" dirty="0"/>
              <a:t>ομάδας ή των πολιτικών του απόψεων (</a:t>
            </a:r>
            <a:r>
              <a:rPr lang="el-GR" b="1" i="1" dirty="0"/>
              <a:t>πολιτικός πρόσφυγας</a:t>
            </a:r>
            <a:r>
              <a:rPr lang="el-GR" b="1" dirty="0"/>
              <a:t>), και επιπλέον τού είναι αδύνατο να </a:t>
            </a:r>
            <a:r>
              <a:rPr lang="el-GR" b="1" dirty="0" smtClean="0"/>
              <a:t>είναι υπό την προστασία  της χώρας </a:t>
            </a:r>
            <a:r>
              <a:rPr lang="el-GR" b="1" dirty="0"/>
              <a:t>του, ή, εξαιτίας του φόβου αυτού, δεν επιθυμεί να τεθεί υπό αυτή την </a:t>
            </a:r>
            <a:r>
              <a:rPr lang="el-GR" b="1" dirty="0" smtClean="0"/>
              <a:t>προστασία.</a:t>
            </a:r>
            <a:r>
              <a:rPr lang="el-GR" b="1" dirty="0"/>
              <a:t> </a:t>
            </a:r>
          </a:p>
        </p:txBody>
      </p:sp>
    </p:spTree>
  </p:cSld>
  <p:clrMapOvr>
    <a:masterClrMapping/>
  </p:clrMapOvr>
  <p:transition spd="slow" advTm="27422">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002060"/>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1785926"/>
            <a:ext cx="8229600" cy="4786346"/>
          </a:xfrm>
        </p:spPr>
        <p:txBody>
          <a:bodyPr>
            <a:normAutofit/>
            <a:scene3d>
              <a:camera prst="perspectiveRight"/>
              <a:lightRig rig="threePt" dir="t"/>
            </a:scene3d>
            <a:sp3d extrusionH="57150">
              <a:bevelT w="82550" h="38100" prst="coolSlant"/>
              <a:bevelB w="38100" h="38100"/>
            </a:sp3d>
          </a:bodyPr>
          <a:lstStyle/>
          <a:p>
            <a:pPr>
              <a:buNone/>
            </a:pPr>
            <a:r>
              <a:rPr lang="el-GR" sz="7200" b="1" i="1" dirty="0" smtClean="0">
                <a:solidFill>
                  <a:srgbClr val="FF0000"/>
                </a:solidFill>
              </a:rPr>
              <a:t>		Ευχαριστώ Για Την Προσοχή Σας</a:t>
            </a:r>
            <a:endParaRPr lang="el-GR" sz="7200" b="1" i="1" dirty="0">
              <a:solidFill>
                <a:srgbClr val="FF0000"/>
              </a:solidFill>
            </a:endParaRPr>
          </a:p>
        </p:txBody>
      </p:sp>
    </p:spTree>
  </p:cSld>
  <p:clrMapOvr>
    <a:masterClrMapping/>
  </p:clrMapOvr>
  <p:transition spd="slow" advTm="3312">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34818" name="Picture 2" descr="Αποτέλεσμα εικόνας για προσφυγες στην ελλαδα 2015"/>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spd="slow" advTm="4766">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29600" cy="1143000"/>
          </a:xfrm>
          <a:effectLst>
            <a:outerShdw blurRad="50800" dist="38100" dir="2700000" algn="tl" rotWithShape="0">
              <a:prstClr val="black">
                <a:alpha val="40000"/>
              </a:prstClr>
            </a:outerShdw>
          </a:effectLst>
        </p:spPr>
        <p:txBody>
          <a:bodyPr/>
          <a:lstStyle/>
          <a:p>
            <a:r>
              <a:rPr lang="el-GR" b="1" i="1" dirty="0" smtClean="0"/>
              <a:t>Πρόσφυγες υπάρχουν παντού</a:t>
            </a:r>
            <a:endParaRPr lang="el-GR" b="1" i="1" dirty="0"/>
          </a:p>
        </p:txBody>
      </p:sp>
      <p:sp>
        <p:nvSpPr>
          <p:cNvPr id="3" name="2 - Θέση περιεχομένου"/>
          <p:cNvSpPr>
            <a:spLocks noGrp="1"/>
          </p:cNvSpPr>
          <p:nvPr>
            <p:ph idx="1"/>
          </p:nvPr>
        </p:nvSpPr>
        <p:spPr/>
        <p:txBody>
          <a:bodyPr>
            <a:normAutofit fontScale="92500" lnSpcReduction="10000"/>
          </a:bodyPr>
          <a:lstStyle/>
          <a:p>
            <a:pPr lvl="1"/>
            <a:r>
              <a:rPr lang="el-GR" b="1" dirty="0" smtClean="0"/>
              <a:t>Όπως γνωρίζουμε όλοι πρόσφυγες υπάρχουν παντού. Σχεδόν όλες οι χώρες έχουν πρόσφυγες μέσα τους. Κάποιες περισσότερους και κάποιες λιγότερους από κάποιες άλλες. Αυτό βέβαια μπορεί να οφείλεται σε πολλούς παράγοντες. Ένας από αυτούς για παράδειγμα είναι ότι κάποιες χώρες μπορεί να έχουν κλείσει τα σύνορά τους με αποτέλεσμα να μην μπορούν να περνάνε προσφυγές πλέον. Ένας άλλος  σημαντικός παράγοντας  που αφορά και την  Ελλάδα είναι η γεωγραφική θέση και η δυνατότητα να φυλάσσει τα σύνορά της.  </a:t>
            </a:r>
            <a:endParaRPr lang="el-GR" b="1" dirty="0"/>
          </a:p>
        </p:txBody>
      </p:sp>
    </p:spTree>
  </p:cSld>
  <p:clrMapOvr>
    <a:masterClrMapping/>
  </p:clrMapOvr>
  <p:transition spd="slow" advTm="21110">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28794" y="1"/>
            <a:ext cx="5286412" cy="642918"/>
          </a:xfrm>
        </p:spPr>
        <p:txBody>
          <a:bodyPr>
            <a:normAutofit fontScale="90000"/>
          </a:bodyPr>
          <a:lstStyle/>
          <a:p>
            <a:endParaRPr lang="el-GR" b="1" dirty="0"/>
          </a:p>
        </p:txBody>
      </p:sp>
      <p:sp>
        <p:nvSpPr>
          <p:cNvPr id="3" name="2 - Θέση περιεχομένου"/>
          <p:cNvSpPr>
            <a:spLocks noGrp="1"/>
          </p:cNvSpPr>
          <p:nvPr>
            <p:ph idx="1"/>
          </p:nvPr>
        </p:nvSpPr>
        <p:spPr/>
        <p:txBody>
          <a:bodyPr/>
          <a:lstStyle/>
          <a:p>
            <a:endParaRPr lang="el-GR" dirty="0"/>
          </a:p>
        </p:txBody>
      </p:sp>
      <p:pic>
        <p:nvPicPr>
          <p:cNvPr id="1028" name="Picture 4" descr="Αποτέλεσμα εικόνας για προσφυγικος χαρτης"/>
          <p:cNvPicPr>
            <a:picLocks noChangeAspect="1" noChangeArrowheads="1"/>
          </p:cNvPicPr>
          <p:nvPr/>
        </p:nvPicPr>
        <p:blipFill>
          <a:blip r:embed="rId2">
            <a:lum bright="-12000" contrast="11000"/>
          </a:blip>
          <a:srcRect/>
          <a:stretch>
            <a:fillRect/>
          </a:stretch>
        </p:blipFill>
        <p:spPr bwMode="auto">
          <a:xfrm>
            <a:off x="0" y="0"/>
            <a:ext cx="9144000" cy="6858000"/>
          </a:xfrm>
          <a:prstGeom prst="rect">
            <a:avLst/>
          </a:prstGeom>
          <a:noFill/>
          <a:effectLst>
            <a:outerShdw blurRad="50800" algn="ctr" rotWithShape="0">
              <a:srgbClr val="000000">
                <a:alpha val="43137"/>
              </a:srgbClr>
            </a:outerShdw>
          </a:effectLst>
          <a:scene3d>
            <a:camera prst="orthographicFront">
              <a:rot lat="0" lon="0" rev="0"/>
            </a:camera>
            <a:lightRig rig="threePt" dir="t"/>
          </a:scene3d>
        </p:spPr>
      </p:pic>
      <p:sp>
        <p:nvSpPr>
          <p:cNvPr id="5" name="4 - TextBox"/>
          <p:cNvSpPr txBox="1"/>
          <p:nvPr/>
        </p:nvSpPr>
        <p:spPr>
          <a:xfrm>
            <a:off x="6643702" y="6000768"/>
            <a:ext cx="2286016" cy="646331"/>
          </a:xfrm>
          <a:prstGeom prst="rect">
            <a:avLst/>
          </a:prstGeom>
          <a:noFill/>
        </p:spPr>
        <p:txBody>
          <a:bodyPr wrap="square" rtlCol="0">
            <a:spAutoFit/>
          </a:bodyPr>
          <a:lstStyle/>
          <a:p>
            <a:r>
              <a:rPr lang="el-GR" b="1" i="1" spc="300" dirty="0" smtClean="0">
                <a:solidFill>
                  <a:srgbClr val="FF0000"/>
                </a:solidFill>
                <a:effectLst>
                  <a:outerShdw blurRad="38100" dist="38100" dir="2700000" algn="tl">
                    <a:srgbClr val="000000">
                      <a:alpha val="43137"/>
                    </a:srgbClr>
                  </a:outerShdw>
                </a:effectLst>
              </a:rPr>
              <a:t>Προσφυγικός χάρτης</a:t>
            </a:r>
            <a:endParaRPr lang="el-GR" b="1" i="1" spc="300" dirty="0">
              <a:solidFill>
                <a:srgbClr val="FF0000"/>
              </a:solidFill>
              <a:effectLst>
                <a:outerShdw blurRad="38100" dist="38100" dir="2700000" algn="tl">
                  <a:srgbClr val="000000">
                    <a:alpha val="43137"/>
                  </a:srgbClr>
                </a:outerShdw>
              </a:effectLst>
            </a:endParaRPr>
          </a:p>
        </p:txBody>
      </p:sp>
    </p:spTree>
  </p:cSld>
  <p:clrMapOvr>
    <a:masterClrMapping/>
  </p:clrMapOvr>
  <p:transition spd="slow" advTm="9719">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2060">
                <a:alpha val="89000"/>
              </a:srgbClr>
            </a:gs>
            <a:gs pos="13000">
              <a:srgbClr val="0047FF"/>
            </a:gs>
            <a:gs pos="28000">
              <a:srgbClr val="000082"/>
            </a:gs>
            <a:gs pos="42999">
              <a:srgbClr val="0047FF"/>
            </a:gs>
            <a:gs pos="58000">
              <a:srgbClr val="000082"/>
            </a:gs>
            <a:gs pos="72000">
              <a:srgbClr val="0047FF"/>
            </a:gs>
            <a:gs pos="87000">
              <a:srgbClr val="000082"/>
            </a:gs>
            <a:gs pos="100000">
              <a:srgbClr val="0047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scene3d>
              <a:camera prst="perspectiveBelow"/>
              <a:lightRig rig="threePt" dir="t"/>
            </a:scene3d>
          </a:bodyPr>
          <a:lstStyle/>
          <a:p>
            <a:r>
              <a:rPr lang="el-GR" b="1" i="1" dirty="0" smtClean="0"/>
              <a:t>Είδη προσφύγων</a:t>
            </a:r>
            <a:endParaRPr lang="el-GR" b="1" i="1" dirty="0"/>
          </a:p>
        </p:txBody>
      </p:sp>
      <p:sp>
        <p:nvSpPr>
          <p:cNvPr id="3" name="2 - Θέση περιεχομένου"/>
          <p:cNvSpPr>
            <a:spLocks noGrp="1"/>
          </p:cNvSpPr>
          <p:nvPr>
            <p:ph idx="1"/>
          </p:nvPr>
        </p:nvSpPr>
        <p:spPr/>
        <p:txBody>
          <a:bodyPr>
            <a:normAutofit/>
          </a:bodyPr>
          <a:lstStyle/>
          <a:p>
            <a:r>
              <a:rPr lang="el-GR" b="1" dirty="0" smtClean="0"/>
              <a:t>Τα είδη των προσφύγων είναι δύο </a:t>
            </a:r>
          </a:p>
          <a:p>
            <a:r>
              <a:rPr lang="el-GR" sz="2400" b="1" dirty="0" smtClean="0"/>
              <a:t>Ένα είδος είναι οι πολιτικοί πρόσφυγες που φεύγουν από την χώρα τους εξαιτίας  της ιδιότητας του μέλους μιας ιδιαίτερης κοινωνικής ομάδας ή των πολιτικών του απόψεων.</a:t>
            </a:r>
          </a:p>
          <a:p>
            <a:r>
              <a:rPr lang="el-GR" sz="2400" b="1" dirty="0" smtClean="0"/>
              <a:t>Επίσης υπάρχουν και οι περιβαλλοντικοί προσφυγές που φεύγουν από την χώρα τους </a:t>
            </a:r>
            <a:r>
              <a:rPr lang="el-GR" sz="2400" b="1" i="1" dirty="0" smtClean="0"/>
              <a:t>εξαιτίας μιας σημειούμενης περιβαλλοντικής διατάραξης (φυσικής ή/και προκαλούμενης από τον άνθρωπο), η οποία θέτει σε κίνδυνο την ύπαρξή τους ή έχει σοβαρές επιπτώσεις στην ποιότητα ζωής τους</a:t>
            </a:r>
            <a:r>
              <a:rPr lang="el-GR" sz="2400" b="1" dirty="0" smtClean="0"/>
              <a:t>.  </a:t>
            </a:r>
          </a:p>
        </p:txBody>
      </p:sp>
    </p:spTree>
  </p:cSld>
  <p:clrMapOvr>
    <a:masterClrMapping/>
  </p:clrMapOvr>
  <p:transition spd="slow" advTm="23656">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229600" cy="1143000"/>
          </a:xfrm>
        </p:spPr>
        <p:txBody>
          <a:bodyPr>
            <a:normAutofit fontScale="90000"/>
          </a:bodyPr>
          <a:lstStyle/>
          <a:p>
            <a:r>
              <a:rPr lang="el-GR" b="1" i="1" dirty="0" smtClean="0"/>
              <a:t>Το μεγάλο προσφυγικό πρόβλημα της Ελλάδας (2015)</a:t>
            </a:r>
            <a:endParaRPr lang="el-GR" b="1" i="1" dirty="0"/>
          </a:p>
        </p:txBody>
      </p:sp>
      <p:sp>
        <p:nvSpPr>
          <p:cNvPr id="3" name="2 - Θέση περιεχομένου"/>
          <p:cNvSpPr>
            <a:spLocks noGrp="1"/>
          </p:cNvSpPr>
          <p:nvPr>
            <p:ph idx="1"/>
          </p:nvPr>
        </p:nvSpPr>
        <p:spPr/>
        <p:txBody>
          <a:bodyPr>
            <a:normAutofit fontScale="85000" lnSpcReduction="10000"/>
          </a:bodyPr>
          <a:lstStyle/>
          <a:p>
            <a:r>
              <a:rPr lang="el-GR" b="1" dirty="0" smtClean="0"/>
              <a:t>Στο επίκεντρο της προσφυγικής κρίσης βρίσκεται η Ελλάδα, η οποία κλήθηκε ως το νοτιοανατολικό σύνορο της Ευρωπαϊκής Ένωσης, να διαχειριστεί ένα άνευ προηγουμένου κύμα εισόδου προσφύγων, με κύρια πηγή προέλευσης την διαλυμένη από τον εμφύλιο πόλεμο Συρία. Το μέγεθος του φαινομένου είναι από μόνο του αξιοσημείωτο: Ο αριθμός των προσφύγων που έφτασαν στην Ελλάδα το </a:t>
            </a:r>
            <a:r>
              <a:rPr lang="el-GR" b="1" dirty="0" smtClean="0">
                <a:effectLst>
                  <a:outerShdw blurRad="38100" dist="38100" dir="2700000" algn="tl">
                    <a:srgbClr val="000000">
                      <a:alpha val="43137"/>
                    </a:srgbClr>
                  </a:outerShdw>
                </a:effectLst>
              </a:rPr>
              <a:t>2015</a:t>
            </a:r>
            <a:r>
              <a:rPr lang="el-GR" b="1" dirty="0" smtClean="0"/>
              <a:t> ήταν </a:t>
            </a:r>
            <a:r>
              <a:rPr lang="el-GR" b="1" dirty="0" smtClean="0">
                <a:effectLst>
                  <a:outerShdw blurRad="38100" dist="38100" dir="2700000" algn="tl">
                    <a:srgbClr val="000000">
                      <a:alpha val="43137"/>
                    </a:srgbClr>
                  </a:outerShdw>
                </a:effectLst>
              </a:rPr>
              <a:t>856.723. </a:t>
            </a:r>
            <a:r>
              <a:rPr lang="el-GR" b="1" dirty="0" smtClean="0"/>
              <a:t>Πρόκειται για ένα προσφυγικό κύμα είκοσι φορές μεγαλύτερο από αυτό του </a:t>
            </a:r>
            <a:r>
              <a:rPr lang="el-GR" b="1" dirty="0" smtClean="0">
                <a:effectLst>
                  <a:outerShdw blurRad="38100" dist="38100" dir="2700000" algn="tl">
                    <a:srgbClr val="000000">
                      <a:alpha val="43137"/>
                    </a:srgbClr>
                  </a:outerShdw>
                </a:effectLst>
              </a:rPr>
              <a:t>2014.</a:t>
            </a:r>
            <a:r>
              <a:rPr lang="el-GR" b="1" dirty="0" smtClean="0"/>
              <a:t/>
            </a:r>
            <a:br>
              <a:rPr lang="el-GR" b="1" dirty="0" smtClean="0"/>
            </a:br>
            <a:endParaRPr lang="el-GR" b="1" dirty="0"/>
          </a:p>
        </p:txBody>
      </p:sp>
    </p:spTree>
  </p:cSld>
  <p:clrMapOvr>
    <a:masterClrMapping/>
  </p:clrMapOvr>
  <p:transition spd="slow" advTm="22750">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p:txBody>
      </p:sp>
      <p:pic>
        <p:nvPicPr>
          <p:cNvPr id="1026" name="Picture 2" descr="refugees_number_greece_2014_2015_fina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spd="slow" advTm="2969">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1026" name="Picture 2" descr="Αποτέλεσμα εικόνας για προσφυγες στην ελλαδα 2015"/>
          <p:cNvPicPr>
            <a:picLocks noChangeAspect="1" noChangeArrowheads="1"/>
          </p:cNvPicPr>
          <p:nvPr/>
        </p:nvPicPr>
        <p:blipFill>
          <a:blip r:embed="rId2"/>
          <a:srcRect/>
          <a:stretch>
            <a:fillRect/>
          </a:stretch>
        </p:blipFill>
        <p:spPr bwMode="auto">
          <a:xfrm>
            <a:off x="-1" y="0"/>
            <a:ext cx="9144001" cy="6858000"/>
          </a:xfrm>
          <a:prstGeom prst="rect">
            <a:avLst/>
          </a:prstGeom>
          <a:noFill/>
        </p:spPr>
      </p:pic>
      <p:sp>
        <p:nvSpPr>
          <p:cNvPr id="5" name="4 - TextBox"/>
          <p:cNvSpPr txBox="1"/>
          <p:nvPr/>
        </p:nvSpPr>
        <p:spPr>
          <a:xfrm>
            <a:off x="5929290" y="6429396"/>
            <a:ext cx="3214710" cy="369332"/>
          </a:xfrm>
          <a:prstGeom prst="rect">
            <a:avLst/>
          </a:prstGeom>
          <a:noFill/>
        </p:spPr>
        <p:txBody>
          <a:bodyPr wrap="square" rtlCol="0">
            <a:spAutoFit/>
          </a:bodyPr>
          <a:lstStyle/>
          <a:p>
            <a:r>
              <a:rPr lang="el-GR" b="1" i="1" dirty="0" smtClean="0">
                <a:solidFill>
                  <a:srgbClr val="FF0000"/>
                </a:solidFill>
                <a:effectLst>
                  <a:outerShdw blurRad="38100" dist="38100" dir="2700000" algn="tl">
                    <a:srgbClr val="000000">
                      <a:alpha val="43137"/>
                    </a:srgbClr>
                  </a:outerShdw>
                </a:effectLst>
              </a:rPr>
              <a:t>Νησιά του Ανατολικού Αιγαίου</a:t>
            </a:r>
            <a:endParaRPr lang="el-GR" b="1" i="1" dirty="0">
              <a:solidFill>
                <a:srgbClr val="FF0000"/>
              </a:solidFill>
              <a:effectLst>
                <a:outerShdw blurRad="38100" dist="38100" dir="2700000" algn="tl">
                  <a:srgbClr val="000000">
                    <a:alpha val="43137"/>
                  </a:srgbClr>
                </a:outerShdw>
              </a:effectLst>
            </a:endParaRPr>
          </a:p>
        </p:txBody>
      </p:sp>
    </p:spTree>
  </p:cSld>
  <p:clrMapOvr>
    <a:masterClrMapping/>
  </p:clrMapOvr>
  <p:transition spd="slow" advTm="1828">
    <p:randomBar/>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446</TotalTime>
  <Words>462</Words>
  <Application>Microsoft Office PowerPoint</Application>
  <PresentationFormat>Προβολή στην οθόνη (4:3)</PresentationFormat>
  <Paragraphs>35</Paragraphs>
  <Slides>20</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Θέμα του Office</vt:lpstr>
      <vt:lpstr>Οι πρόσφυγες στην Ελλάδα   </vt:lpstr>
      <vt:lpstr>Τι είναι πρόσφυγας?</vt:lpstr>
      <vt:lpstr>Διαφάνεια 3</vt:lpstr>
      <vt:lpstr>Πρόσφυγες υπάρχουν παντού</vt:lpstr>
      <vt:lpstr>Διαφάνεια 5</vt:lpstr>
      <vt:lpstr>Είδη προσφύγων</vt:lpstr>
      <vt:lpstr>Το μεγάλο προσφυγικό πρόβλημα της Ελλάδας (2015)</vt:lpstr>
      <vt:lpstr>Διαφάνεια 8</vt:lpstr>
      <vt:lpstr>Διαφάνεια 9</vt:lpstr>
      <vt:lpstr>Το μεγάλο προσφυγικό πρόβλημα της Ελλάδας (2015)</vt:lpstr>
      <vt:lpstr>Διαφάνεια 11</vt:lpstr>
      <vt:lpstr>Διαφάνεια 12</vt:lpstr>
      <vt:lpstr>10 Μεγαλύτερα σημεία υποδοχής</vt:lpstr>
      <vt:lpstr>Διαφάνεια 14</vt:lpstr>
      <vt:lpstr>Η συνεχής αύξηση των προσφύγων</vt:lpstr>
      <vt:lpstr>Διαφάνεια 16</vt:lpstr>
      <vt:lpstr>Προβλήματα που προκαλούν οι πρόσφυγες στην Ελλάδα</vt:lpstr>
      <vt:lpstr>Διαφάνεια 18</vt:lpstr>
      <vt:lpstr>Η αντιμετώπιση του προβλήματος</vt:lpstr>
      <vt:lpstr>Διαφάνεια 20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πρόσφυγες στην Ελλάδα</dc:title>
  <dc:creator>DIMISTELIOS</dc:creator>
  <cp:lastModifiedBy>DIMISTELIOS</cp:lastModifiedBy>
  <cp:revision>45</cp:revision>
  <dcterms:created xsi:type="dcterms:W3CDTF">2017-09-27T14:10:08Z</dcterms:created>
  <dcterms:modified xsi:type="dcterms:W3CDTF">2017-10-08T19:54:27Z</dcterms:modified>
</cp:coreProperties>
</file>