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40A8AF-49F5-4DC4-AA04-400D721F4EEB}" type="datetimeFigureOut">
              <a:rPr lang="el-GR" smtClean="0"/>
              <a:pPr/>
              <a:t>21/4/2018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F90F04-EB9A-4411-A940-008630D0995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0A8AF-49F5-4DC4-AA04-400D721F4EEB}" type="datetimeFigureOut">
              <a:rPr lang="el-GR" smtClean="0"/>
              <a:pPr/>
              <a:t>21/4/2018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90F04-EB9A-4411-A940-008630D0995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programme logo 2 αντίγραφο.png"/>
          <p:cNvPicPr>
            <a:picLocks noChangeAspect="1"/>
          </p:cNvPicPr>
          <p:nvPr/>
        </p:nvPicPr>
        <p:blipFill>
          <a:blip r:embed="rId2" cstate="print"/>
          <a:srcRect l="39374" t="34531" r="39364" b="35393"/>
          <a:stretch>
            <a:fillRect/>
          </a:stretch>
        </p:blipFill>
        <p:spPr>
          <a:xfrm>
            <a:off x="611560" y="3861048"/>
            <a:ext cx="1296144" cy="1296144"/>
          </a:xfrm>
          <a:prstGeom prst="rect">
            <a:avLst/>
          </a:prstGeom>
          <a:effectLst>
            <a:reflection blurRad="6350" stA="52000" endA="300" endPos="35000" dir="5400000" sy="-100000" algn="bl" rotWithShape="0"/>
          </a:effectLst>
        </p:spPr>
      </p:pic>
      <p:pic>
        <p:nvPicPr>
          <p:cNvPr id="8" name="7 - Εικόνα" descr="erasmus+ 2.png"/>
          <p:cNvPicPr>
            <a:picLocks noChangeAspect="1"/>
          </p:cNvPicPr>
          <p:nvPr/>
        </p:nvPicPr>
        <p:blipFill>
          <a:blip r:embed="rId3" cstate="print"/>
          <a:srcRect l="11413" t="35519" r="11413" b="36633"/>
          <a:stretch>
            <a:fillRect/>
          </a:stretch>
        </p:blipFill>
        <p:spPr>
          <a:xfrm>
            <a:off x="2267744" y="3897786"/>
            <a:ext cx="4824536" cy="1230749"/>
          </a:xfrm>
          <a:prstGeom prst="rect">
            <a:avLst/>
          </a:prstGeom>
          <a:effectLst>
            <a:reflection blurRad="6350" stA="52000" endA="300" endPos="35000" dir="5400000" sy="-100000" algn="bl" rotWithShape="0"/>
          </a:effectLst>
        </p:spPr>
      </p:pic>
      <p:pic>
        <p:nvPicPr>
          <p:cNvPr id="9" name="8 - Εικόνα" descr="13 logo 2 αντίγραφο.png"/>
          <p:cNvPicPr>
            <a:picLocks noChangeAspect="1"/>
          </p:cNvPicPr>
          <p:nvPr/>
        </p:nvPicPr>
        <p:blipFill>
          <a:blip r:embed="rId4" cstate="print"/>
          <a:srcRect l="39763" t="35519" r="39762" b="35519"/>
          <a:stretch>
            <a:fillRect/>
          </a:stretch>
        </p:blipFill>
        <p:spPr>
          <a:xfrm>
            <a:off x="7452320" y="3933056"/>
            <a:ext cx="1152128" cy="1152128"/>
          </a:xfrm>
          <a:prstGeom prst="rect">
            <a:avLst/>
          </a:prstGeom>
          <a:effectLst>
            <a:reflection blurRad="6350" stA="52000" endA="300" endPos="35000" dir="5400000" sy="-100000" algn="bl" rotWithShape="0"/>
          </a:effectLst>
        </p:spPr>
      </p:pic>
      <p:pic>
        <p:nvPicPr>
          <p:cNvPr id="10" name="9 - Εικόνα" descr="label 2 αντίγραφο.png"/>
          <p:cNvPicPr>
            <a:picLocks noChangeAspect="1"/>
          </p:cNvPicPr>
          <p:nvPr/>
        </p:nvPicPr>
        <p:blipFill>
          <a:blip r:embed="rId5" cstate="print"/>
          <a:srcRect l="25588" t="43316" r="25588" b="44431"/>
          <a:stretch>
            <a:fillRect/>
          </a:stretch>
        </p:blipFill>
        <p:spPr>
          <a:xfrm>
            <a:off x="2267744" y="620688"/>
            <a:ext cx="4464496" cy="792088"/>
          </a:xfrm>
          <a:prstGeom prst="rect">
            <a:avLst/>
          </a:prstGeom>
        </p:spPr>
      </p:pic>
      <p:sp>
        <p:nvSpPr>
          <p:cNvPr id="11" name="10 - TextBox"/>
          <p:cNvSpPr txBox="1"/>
          <p:nvPr/>
        </p:nvSpPr>
        <p:spPr>
          <a:xfrm>
            <a:off x="1331640" y="1916832"/>
            <a:ext cx="6408712"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dirty="0" smtClean="0"/>
              <a:t>Questionnaire Results</a:t>
            </a:r>
            <a:endParaRPr lang="el-GR" sz="4000" dirty="0"/>
          </a:p>
        </p:txBody>
      </p:sp>
      <p:sp>
        <p:nvSpPr>
          <p:cNvPr id="12" name="11 - TextBox"/>
          <p:cNvSpPr txBox="1"/>
          <p:nvPr/>
        </p:nvSpPr>
        <p:spPr>
          <a:xfrm>
            <a:off x="2483768" y="2708920"/>
            <a:ext cx="403244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t>Brief</a:t>
            </a:r>
            <a:r>
              <a:rPr lang="en-US" sz="2800" dirty="0" smtClean="0"/>
              <a:t> </a:t>
            </a:r>
            <a:r>
              <a:rPr lang="en-US" sz="2800" dirty="0" smtClean="0"/>
              <a:t>Presentation</a:t>
            </a:r>
            <a:endParaRPr lang="el-G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eaching about refugees.png"/>
          <p:cNvPicPr>
            <a:picLocks noChangeAspect="1"/>
          </p:cNvPicPr>
          <p:nvPr/>
        </p:nvPicPr>
        <p:blipFill>
          <a:blip r:embed="rId2" cstate="print"/>
          <a:srcRect t="6951" r="2473" b="25850"/>
          <a:stretch>
            <a:fillRect/>
          </a:stretch>
        </p:blipFill>
        <p:spPr>
          <a:xfrm>
            <a:off x="3630995" y="1484784"/>
            <a:ext cx="5513006" cy="5373216"/>
          </a:xfrm>
          <a:prstGeom prst="rect">
            <a:avLst/>
          </a:prstGeom>
        </p:spPr>
      </p:pic>
      <p:sp>
        <p:nvSpPr>
          <p:cNvPr id="1025" name="Rectangle 1"/>
          <p:cNvSpPr>
            <a:spLocks noChangeArrowheads="1"/>
          </p:cNvSpPr>
          <p:nvPr/>
        </p:nvSpPr>
        <p:spPr bwMode="auto">
          <a:xfrm>
            <a:off x="611560" y="332656"/>
            <a:ext cx="205172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students responded that it is their teachers that present a variety of views on refugee matters, although the teachers encourage them to freely express their views on the refugee problem.</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overwhelming majority, 80%, thinks that the refugee issue has been discussed in school.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elping refugees.png"/>
          <p:cNvPicPr>
            <a:picLocks noChangeAspect="1"/>
          </p:cNvPicPr>
          <p:nvPr/>
        </p:nvPicPr>
        <p:blipFill>
          <a:blip r:embed="rId2" cstate="print"/>
          <a:srcRect l="7730" t="22917" r="12737" b="12500"/>
          <a:stretch>
            <a:fillRect/>
          </a:stretch>
        </p:blipFill>
        <p:spPr>
          <a:xfrm>
            <a:off x="2939044" y="2564904"/>
            <a:ext cx="6020798" cy="3456384"/>
          </a:xfrm>
          <a:prstGeom prst="rect">
            <a:avLst/>
          </a:prstGeom>
          <a:effectLst>
            <a:outerShdw blurRad="76200" dir="18900000" sy="23000" kx="-1200000" algn="bl" rotWithShape="0">
              <a:prstClr val="black">
                <a:alpha val="20000"/>
              </a:prstClr>
            </a:outerShdw>
          </a:effectLst>
        </p:spPr>
      </p:pic>
      <p:sp>
        <p:nvSpPr>
          <p:cNvPr id="22529" name="Rectangle 1"/>
          <p:cNvSpPr>
            <a:spLocks noChangeArrowheads="1"/>
          </p:cNvSpPr>
          <p:nvPr/>
        </p:nvSpPr>
        <p:spPr bwMode="auto">
          <a:xfrm>
            <a:off x="467544" y="580038"/>
            <a:ext cx="31318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74% of students would collect clothing, food for refugees and would be pleased to support them in health care or in finding a job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eachign 1.png"/>
          <p:cNvPicPr>
            <a:picLocks noChangeAspect="1"/>
          </p:cNvPicPr>
          <p:nvPr/>
        </p:nvPicPr>
        <p:blipFill>
          <a:blip r:embed="rId2" cstate="print"/>
          <a:srcRect l="6525" t="8415" r="8415" b="6525"/>
          <a:stretch>
            <a:fillRect/>
          </a:stretch>
        </p:blipFill>
        <p:spPr>
          <a:xfrm>
            <a:off x="3923928" y="1124744"/>
            <a:ext cx="4896544" cy="4896544"/>
          </a:xfrm>
          <a:prstGeom prst="rect">
            <a:avLst/>
          </a:prstGeom>
        </p:spPr>
      </p:pic>
      <p:sp>
        <p:nvSpPr>
          <p:cNvPr id="24577" name="Rectangle 1"/>
          <p:cNvSpPr>
            <a:spLocks noChangeArrowheads="1"/>
          </p:cNvSpPr>
          <p:nvPr/>
        </p:nvSpPr>
        <p:spPr bwMode="auto">
          <a:xfrm>
            <a:off x="755576" y="1340768"/>
            <a:ext cx="2555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78% would help them learn Greek.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volunteers-helpers αντίγραφο.png"/>
          <p:cNvPicPr>
            <a:picLocks noChangeAspect="1"/>
          </p:cNvPicPr>
          <p:nvPr/>
        </p:nvPicPr>
        <p:blipFill>
          <a:blip r:embed="rId2" cstate="print"/>
          <a:stretch>
            <a:fillRect/>
          </a:stretch>
        </p:blipFill>
        <p:spPr>
          <a:xfrm>
            <a:off x="4067944" y="1628800"/>
            <a:ext cx="4270628" cy="4905220"/>
          </a:xfrm>
          <a:prstGeom prst="rect">
            <a:avLst/>
          </a:prstGeom>
          <a:effectLst>
            <a:outerShdw blurRad="76200" dir="18900000" sy="23000" kx="-1200000" algn="bl" rotWithShape="0">
              <a:prstClr val="black">
                <a:alpha val="20000"/>
              </a:prstClr>
            </a:outerShdw>
          </a:effectLst>
        </p:spPr>
      </p:pic>
      <p:sp>
        <p:nvSpPr>
          <p:cNvPr id="1025" name="Rectangle 1"/>
          <p:cNvSpPr>
            <a:spLocks noChangeArrowheads="1"/>
          </p:cNvSpPr>
          <p:nvPr/>
        </p:nvSpPr>
        <p:spPr bwMode="auto">
          <a:xfrm>
            <a:off x="827584" y="692696"/>
            <a:ext cx="24482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is a positive tendency (50%) to help as a refugee’s camp volunteer but a negative tendency to participate in a refugees support demonstration, and they remain rather indifferent towards the information campaign.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efugees living conditions.png"/>
          <p:cNvPicPr>
            <a:picLocks noChangeAspect="1"/>
          </p:cNvPicPr>
          <p:nvPr/>
        </p:nvPicPr>
        <p:blipFill>
          <a:blip r:embed="rId2" cstate="print"/>
          <a:srcRect t="22078"/>
          <a:stretch>
            <a:fillRect/>
          </a:stretch>
        </p:blipFill>
        <p:spPr>
          <a:xfrm>
            <a:off x="3000356" y="3645024"/>
            <a:ext cx="6143644" cy="3384377"/>
          </a:xfrm>
          <a:prstGeom prst="rect">
            <a:avLst/>
          </a:prstGeom>
        </p:spPr>
      </p:pic>
      <p:sp>
        <p:nvSpPr>
          <p:cNvPr id="25601" name="Rectangle 1"/>
          <p:cNvSpPr>
            <a:spLocks noChangeArrowheads="1"/>
          </p:cNvSpPr>
          <p:nvPr/>
        </p:nvSpPr>
        <p:spPr bwMode="auto">
          <a:xfrm>
            <a:off x="1475656" y="332656"/>
            <a:ext cx="64442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FF00"/>
              </a:buClr>
              <a:buSzTx/>
              <a:buFont typeface="Wingdings" pitchFamily="2" charset="2"/>
              <a:buChar char="Ø"/>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They believe that people are not sufficiently informed about the refugee's living conditions.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Rectangle 2"/>
          <p:cNvSpPr>
            <a:spLocks noChangeArrowheads="1"/>
          </p:cNvSpPr>
          <p:nvPr/>
        </p:nvSpPr>
        <p:spPr bwMode="auto">
          <a:xfrm>
            <a:off x="539552" y="1412776"/>
            <a:ext cx="288032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
                <a:srgbClr val="FFFF00"/>
              </a:buClr>
              <a:buSzTx/>
              <a:buFont typeface="Wingdings" pitchFamily="2" charset="2"/>
              <a:buChar char="Ø"/>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They also believe that the State should take more responsibility for the social integration of refugees and that it does not support their hosting well. A large number of students understand the problems and difficulties of refugees and they would like to do something to help them if there was some kind of organized support by the authorities.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5076056" y="1412776"/>
            <a:ext cx="32038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rgbClr val="FFFF00"/>
              </a:buClr>
              <a:buSzTx/>
              <a:buFont typeface="Wingdings" pitchFamily="2" charset="2"/>
              <a:buChar char="Ø"/>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Students believe that the public is not well informed about the problems and living conditions of refugees. Informing people is considered incomplete.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chool-university-building-vector-flat-education-concept-cartoon-college-illustration-76119023 αντίγραφο.png"/>
          <p:cNvPicPr>
            <a:picLocks noChangeAspect="1"/>
          </p:cNvPicPr>
          <p:nvPr/>
        </p:nvPicPr>
        <p:blipFill>
          <a:blip r:embed="rId2" cstate="print"/>
          <a:srcRect l="4701" t="13596" r="1900"/>
          <a:stretch>
            <a:fillRect/>
          </a:stretch>
        </p:blipFill>
        <p:spPr>
          <a:xfrm>
            <a:off x="2339752" y="2564904"/>
            <a:ext cx="6552729" cy="3744415"/>
          </a:xfrm>
          <a:prstGeom prst="rect">
            <a:avLst/>
          </a:prstGeom>
        </p:spPr>
      </p:pic>
      <p:sp>
        <p:nvSpPr>
          <p:cNvPr id="26625" name="Rectangle 1"/>
          <p:cNvSpPr>
            <a:spLocks noChangeArrowheads="1"/>
          </p:cNvSpPr>
          <p:nvPr/>
        </p:nvSpPr>
        <p:spPr bwMode="auto">
          <a:xfrm>
            <a:off x="899592" y="692696"/>
            <a:ext cx="37444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Several students believe that refugees will have a positively treated by the students at school.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ΜΒΛΗΜΑ 6,1 net.png"/>
          <p:cNvPicPr>
            <a:picLocks noChangeAspect="1"/>
          </p:cNvPicPr>
          <p:nvPr/>
        </p:nvPicPr>
        <p:blipFill>
          <a:blip r:embed="rId2" cstate="print"/>
          <a:srcRect l="5704" t="5704" r="5704" b="5704"/>
          <a:stretch>
            <a:fillRect/>
          </a:stretch>
        </p:blipFill>
        <p:spPr>
          <a:xfrm>
            <a:off x="3491880" y="2348880"/>
            <a:ext cx="2160240" cy="2160240"/>
          </a:xfrm>
          <a:prstGeom prst="rect">
            <a:avLst/>
          </a:prstGeom>
          <a:effectLst>
            <a:reflection blurRad="6350" stA="50000" endA="300" endPos="55000" dir="5400000" sy="-100000" algn="bl" rotWithShape="0"/>
          </a:effectLst>
        </p:spPr>
      </p:pic>
      <p:sp>
        <p:nvSpPr>
          <p:cNvPr id="3" name="2 - TextBox"/>
          <p:cNvSpPr txBox="1"/>
          <p:nvPr/>
        </p:nvSpPr>
        <p:spPr>
          <a:xfrm>
            <a:off x="1259632" y="1052736"/>
            <a:ext cx="6768752" cy="646331"/>
          </a:xfrm>
          <a:prstGeom prst="rect">
            <a:avLst/>
          </a:prstGeom>
          <a:noFill/>
        </p:spPr>
        <p:txBody>
          <a:bodyPr wrap="square" rtlCol="0">
            <a:spAutoFit/>
          </a:bodyPr>
          <a:lstStyle/>
          <a:p>
            <a:pPr algn="ctr"/>
            <a:r>
              <a:rPr lang="en-US" sz="3600" dirty="0" smtClean="0"/>
              <a:t>Thank you for your attention </a:t>
            </a:r>
            <a:endParaRPr lang="el-GR" sz="3600" dirty="0"/>
          </a:p>
        </p:txBody>
      </p:sp>
      <p:sp>
        <p:nvSpPr>
          <p:cNvPr id="6" name="5 - TextBox"/>
          <p:cNvSpPr txBox="1"/>
          <p:nvPr/>
        </p:nvSpPr>
        <p:spPr>
          <a:xfrm>
            <a:off x="2843808" y="6165304"/>
            <a:ext cx="3672408" cy="338554"/>
          </a:xfrm>
          <a:prstGeom prst="rect">
            <a:avLst/>
          </a:prstGeom>
          <a:noFill/>
        </p:spPr>
        <p:txBody>
          <a:bodyPr wrap="square" rtlCol="0">
            <a:spAutoFit/>
          </a:bodyPr>
          <a:lstStyle/>
          <a:p>
            <a:pPr algn="ctr"/>
            <a:r>
              <a:rPr lang="en-US" sz="1600" dirty="0" smtClean="0"/>
              <a:t>https://refugexperience.weebly.com/</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high-school-guy-clipart-5 αντίγραφο.png"/>
          <p:cNvPicPr>
            <a:picLocks noChangeAspect="1"/>
          </p:cNvPicPr>
          <p:nvPr/>
        </p:nvPicPr>
        <p:blipFill>
          <a:blip r:embed="rId2" cstate="print"/>
          <a:stretch>
            <a:fillRect/>
          </a:stretch>
        </p:blipFill>
        <p:spPr>
          <a:xfrm>
            <a:off x="3122712" y="836712"/>
            <a:ext cx="6021288" cy="6021288"/>
          </a:xfrm>
          <a:prstGeom prst="rect">
            <a:avLst/>
          </a:prstGeom>
        </p:spPr>
      </p:pic>
      <p:sp>
        <p:nvSpPr>
          <p:cNvPr id="2049" name="Rectangle 1"/>
          <p:cNvSpPr>
            <a:spLocks noChangeArrowheads="1"/>
          </p:cNvSpPr>
          <p:nvPr/>
        </p:nvSpPr>
        <p:spPr bwMode="auto">
          <a:xfrm>
            <a:off x="755576" y="1052736"/>
            <a:ext cx="223224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majority of the responses came from female students (58%).Moreover, most students of the who responded to the questionnaire are 13 years old so they are in the second grade of the Greek Junior High School (or 7th graders in the European system)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meeting a refugee clip art"/>
          <p:cNvPicPr>
            <a:picLocks noChangeAspect="1" noChangeArrowheads="1"/>
          </p:cNvPicPr>
          <p:nvPr/>
        </p:nvPicPr>
        <p:blipFill>
          <a:blip r:embed="rId2" cstate="print"/>
          <a:srcRect/>
          <a:stretch>
            <a:fillRect/>
          </a:stretch>
        </p:blipFill>
        <p:spPr bwMode="auto">
          <a:xfrm>
            <a:off x="4572000" y="1988840"/>
            <a:ext cx="3333750" cy="3486151"/>
          </a:xfrm>
          <a:prstGeom prst="rect">
            <a:avLst/>
          </a:prstGeom>
          <a:noFill/>
          <a:effectLst>
            <a:outerShdw blurRad="76200" dir="18900000" sy="23000" kx="-1200000" algn="bl" rotWithShape="0">
              <a:prstClr val="black">
                <a:alpha val="20000"/>
              </a:prstClr>
            </a:outerShdw>
          </a:effectLst>
        </p:spPr>
      </p:pic>
      <p:sp>
        <p:nvSpPr>
          <p:cNvPr id="1027" name="Rectangle 3"/>
          <p:cNvSpPr>
            <a:spLocks noChangeArrowheads="1"/>
          </p:cNvSpPr>
          <p:nvPr/>
        </p:nvSpPr>
        <p:spPr bwMode="auto">
          <a:xfrm flipH="1">
            <a:off x="467544" y="1581470"/>
            <a:ext cx="374441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Most respondents have met a refugee and 78% of them have friends or relatives who have fled abroad. </a:t>
            </a:r>
            <a:endParaRPr kumimoji="0" lang="el-G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fact that 52% would like refugees to have the same rights and obligations with the locals is encouraging.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Παρουσίαση αποτελεσμάτων ερωτηματολογίου αντίγραφο.png"/>
          <p:cNvPicPr>
            <a:picLocks noChangeAspect="1"/>
          </p:cNvPicPr>
          <p:nvPr/>
        </p:nvPicPr>
        <p:blipFill>
          <a:blip r:embed="rId2" cstate="print"/>
          <a:srcRect l="48043" t="69958" r="40143" b="13240"/>
          <a:stretch>
            <a:fillRect/>
          </a:stretch>
        </p:blipFill>
        <p:spPr>
          <a:xfrm>
            <a:off x="3131840" y="0"/>
            <a:ext cx="6408712" cy="6835960"/>
          </a:xfrm>
          <a:prstGeom prst="rect">
            <a:avLst/>
          </a:prstGeom>
        </p:spPr>
      </p:pic>
      <p:pic>
        <p:nvPicPr>
          <p:cNvPr id="3" name="2 - Εικόνα" descr="82433056-refugees-infographic-social-assistance-for-refugees-arab-family-immigration-security-design-template αντίγραφο.png"/>
          <p:cNvPicPr>
            <a:picLocks noChangeAspect="1"/>
          </p:cNvPicPr>
          <p:nvPr/>
        </p:nvPicPr>
        <p:blipFill>
          <a:blip r:embed="rId3" cstate="print"/>
          <a:srcRect l="5901" t="8637" r="38188" b="6339"/>
          <a:stretch>
            <a:fillRect/>
          </a:stretch>
        </p:blipFill>
        <p:spPr>
          <a:xfrm>
            <a:off x="3779912" y="1196752"/>
            <a:ext cx="4680520" cy="4878288"/>
          </a:xfrm>
          <a:prstGeom prst="rect">
            <a:avLst/>
          </a:prstGeom>
          <a:ln>
            <a:noFill/>
          </a:ln>
          <a:effectLst>
            <a:outerShdw blurRad="292100" dist="139700" dir="2700000" algn="tl" rotWithShape="0">
              <a:srgbClr val="333333">
                <a:alpha val="65000"/>
              </a:srgbClr>
            </a:outerShdw>
          </a:effectLst>
        </p:spPr>
      </p:pic>
      <p:sp>
        <p:nvSpPr>
          <p:cNvPr id="16385" name="Rectangle 1"/>
          <p:cNvSpPr>
            <a:spLocks noChangeArrowheads="1"/>
          </p:cNvSpPr>
          <p:nvPr/>
        </p:nvSpPr>
        <p:spPr bwMode="auto">
          <a:xfrm>
            <a:off x="467544" y="548680"/>
            <a:ext cx="35283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 of the students believe that it is not a good choice for refugees to stay in Greece, while it is not clear ( for the students)  if refugees would like to return to their homeland.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539552" y="4405754"/>
            <a:ext cx="30243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cannot be clearly detected whether the refugee culture could affect our own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refugees-and-barrier-eps-vectors_csp30445933 αντίγραφο.png"/>
          <p:cNvPicPr>
            <a:picLocks noChangeAspect="1"/>
          </p:cNvPicPr>
          <p:nvPr/>
        </p:nvPicPr>
        <p:blipFill>
          <a:blip r:embed="rId2" cstate="print"/>
          <a:srcRect l="13911" r="11896" b="8333"/>
          <a:stretch>
            <a:fillRect/>
          </a:stretch>
        </p:blipFill>
        <p:spPr>
          <a:xfrm>
            <a:off x="4067944" y="1484784"/>
            <a:ext cx="4608512" cy="3960440"/>
          </a:xfrm>
          <a:prstGeom prst="rect">
            <a:avLst/>
          </a:prstGeom>
          <a:effectLst>
            <a:outerShdw blurRad="76200" dir="18900000" sy="23000" kx="-1200000" algn="bl" rotWithShape="0">
              <a:prstClr val="black">
                <a:alpha val="20000"/>
              </a:prstClr>
            </a:outerShdw>
          </a:effectLst>
        </p:spPr>
      </p:pic>
      <p:sp>
        <p:nvSpPr>
          <p:cNvPr id="1025" name="Rectangle 1"/>
          <p:cNvSpPr>
            <a:spLocks noChangeArrowheads="1"/>
          </p:cNvSpPr>
          <p:nvPr/>
        </p:nvSpPr>
        <p:spPr bwMode="auto">
          <a:xfrm>
            <a:off x="755576" y="692696"/>
            <a:ext cx="2771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is no clear picture if Greece is threatened by refugees - the responses tend to be negative. Although the number of refugees is large, students do not believe that refugees are better treated than Greeks.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tock-vector-white-and-black-people-on-a-scale-representing-equality-against-discrimination-simple-vector-218201431 αντίγραφο.png"/>
          <p:cNvPicPr>
            <a:picLocks noChangeAspect="1"/>
          </p:cNvPicPr>
          <p:nvPr/>
        </p:nvPicPr>
        <p:blipFill>
          <a:blip r:embed="rId2" cstate="print"/>
          <a:stretch>
            <a:fillRect/>
          </a:stretch>
        </p:blipFill>
        <p:spPr>
          <a:xfrm>
            <a:off x="4197866" y="3068960"/>
            <a:ext cx="4612609" cy="2880319"/>
          </a:xfrm>
          <a:prstGeom prst="rect">
            <a:avLst/>
          </a:prstGeom>
          <a:effectLst>
            <a:outerShdw blurRad="76200" dist="12700" dir="2700000" sy="-23000" kx="-800400" algn="bl" rotWithShape="0">
              <a:prstClr val="black">
                <a:alpha val="20000"/>
              </a:prstClr>
            </a:outerShdw>
          </a:effectLst>
        </p:spPr>
      </p:pic>
      <p:sp>
        <p:nvSpPr>
          <p:cNvPr id="17409" name="Rectangle 1"/>
          <p:cNvSpPr>
            <a:spLocks noChangeArrowheads="1"/>
          </p:cNvSpPr>
          <p:nvPr/>
        </p:nvSpPr>
        <p:spPr bwMode="auto">
          <a:xfrm>
            <a:off x="611560" y="908720"/>
            <a:ext cx="34563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alibri" pitchFamily="34" charset="0"/>
                <a:ea typeface="Calibri" pitchFamily="34" charset="0"/>
                <a:cs typeface="Times New Roman" pitchFamily="18" charset="0"/>
              </a:rPr>
              <a:t>A</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large </a:t>
            </a:r>
            <a:r>
              <a:rPr lang="en-US" sz="2400" dirty="0" smtClean="0">
                <a:latin typeface="Calibri" pitchFamily="34" charset="0"/>
                <a:ea typeface="Calibri" pitchFamily="34" charset="0"/>
                <a:cs typeface="Times New Roman" pitchFamily="18" charset="0"/>
              </a:rPr>
              <a:t>percentage (68% )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considers that there must be job equality with the locals and 78% that refugees should have the same social benefits.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71600" y="1556792"/>
            <a:ext cx="25557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 responded that every refugee should be taught their native language through the Greek school and 66% agreed to learn the language of the country they choose to live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right-to-education αντίγραφο.png"/>
          <p:cNvPicPr>
            <a:picLocks noChangeAspect="1"/>
          </p:cNvPicPr>
          <p:nvPr/>
        </p:nvPicPr>
        <p:blipFill>
          <a:blip r:embed="rId2" cstate="print"/>
          <a:srcRect l="9838" t="8798" r="46063"/>
          <a:stretch>
            <a:fillRect/>
          </a:stretch>
        </p:blipFill>
        <p:spPr>
          <a:xfrm>
            <a:off x="5136924" y="2060848"/>
            <a:ext cx="3467523" cy="4797152"/>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νώνυμο-1.png"/>
          <p:cNvPicPr>
            <a:picLocks noChangeAspect="1"/>
          </p:cNvPicPr>
          <p:nvPr/>
        </p:nvPicPr>
        <p:blipFill>
          <a:blip r:embed="rId2" cstate="print"/>
          <a:srcRect l="3958" t="21650" b="15351"/>
          <a:stretch>
            <a:fillRect/>
          </a:stretch>
        </p:blipFill>
        <p:spPr>
          <a:xfrm>
            <a:off x="4139952" y="1340768"/>
            <a:ext cx="4656398" cy="4320480"/>
          </a:xfrm>
          <a:prstGeom prst="rect">
            <a:avLst/>
          </a:prstGeom>
        </p:spPr>
      </p:pic>
      <p:sp>
        <p:nvSpPr>
          <p:cNvPr id="19457" name="Rectangle 1"/>
          <p:cNvSpPr>
            <a:spLocks noChangeArrowheads="1"/>
          </p:cNvSpPr>
          <p:nvPr/>
        </p:nvSpPr>
        <p:spPr bwMode="auto">
          <a:xfrm>
            <a:off x="611560" y="1844824"/>
            <a:ext cx="3635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overwhelming majority thinks that refugees should be reunited with their families abroad.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难民-居无家可归的人-87556940 αντίγραφο.png"/>
          <p:cNvPicPr>
            <a:picLocks noChangeAspect="1"/>
          </p:cNvPicPr>
          <p:nvPr/>
        </p:nvPicPr>
        <p:blipFill>
          <a:blip r:embed="rId2" cstate="print"/>
          <a:srcRect l="9432" t="6250" r="24291" b="12500"/>
          <a:stretch>
            <a:fillRect/>
          </a:stretch>
        </p:blipFill>
        <p:spPr>
          <a:xfrm>
            <a:off x="4446863" y="1916832"/>
            <a:ext cx="4697137" cy="4070852"/>
          </a:xfrm>
          <a:prstGeom prst="rect">
            <a:avLst/>
          </a:prstGeom>
          <a:effectLst/>
        </p:spPr>
      </p:pic>
      <p:sp>
        <p:nvSpPr>
          <p:cNvPr id="20481" name="Rectangle 1"/>
          <p:cNvSpPr>
            <a:spLocks noChangeArrowheads="1"/>
          </p:cNvSpPr>
          <p:nvPr/>
        </p:nvSpPr>
        <p:spPr bwMode="auto">
          <a:xfrm>
            <a:off x="251520" y="426731"/>
            <a:ext cx="4392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refugee issue is not the favorite topic among friends, but half of the interviewed students have discussed this subject with their families as the issue is of great interest to them.</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is a positive tendency to be informed about the refugee problem and this is done through television or the internet. However, only few students upload issues related to the refugees on social networking pages.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582</Words>
  <Application>Microsoft Office PowerPoint</Application>
  <PresentationFormat>Προβολή στην οθόνη (4:3)</PresentationFormat>
  <Paragraphs>24</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ΜΙΧΑΗΛ</dc:creator>
  <cp:lastModifiedBy>ΜΙΧΑΗΛ</cp:lastModifiedBy>
  <cp:revision>101</cp:revision>
  <dcterms:created xsi:type="dcterms:W3CDTF">2018-04-15T21:25:43Z</dcterms:created>
  <dcterms:modified xsi:type="dcterms:W3CDTF">2018-04-21T17:32:17Z</dcterms:modified>
</cp:coreProperties>
</file>