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56" r:id="rId2"/>
    <p:sldId id="269" r:id="rId3"/>
    <p:sldId id="257" r:id="rId4"/>
    <p:sldId id="258" r:id="rId5"/>
    <p:sldId id="262" r:id="rId6"/>
    <p:sldId id="282" r:id="rId7"/>
    <p:sldId id="259" r:id="rId8"/>
    <p:sldId id="273" r:id="rId9"/>
    <p:sldId id="265" r:id="rId10"/>
    <p:sldId id="281" r:id="rId11"/>
    <p:sldId id="272" r:id="rId12"/>
    <p:sldId id="261" r:id="rId13"/>
    <p:sldId id="264" r:id="rId14"/>
    <p:sldId id="266" r:id="rId15"/>
    <p:sldId id="278" r:id="rId16"/>
    <p:sldId id="267" r:id="rId17"/>
    <p:sldId id="274" r:id="rId18"/>
    <p:sldId id="270" r:id="rId19"/>
    <p:sldId id="275" r:id="rId20"/>
    <p:sldId id="277" r:id="rId21"/>
    <p:sldId id="280" r:id="rId2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4660"/>
  </p:normalViewPr>
  <p:slideViewPr>
    <p:cSldViewPr>
      <p:cViewPr varScale="1">
        <p:scale>
          <a:sx n="70" d="100"/>
          <a:sy n="70" d="100"/>
        </p:scale>
        <p:origin x="-1092"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9" name="Υπότιτλος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Στυλ κύριου υπότιτλου</a:t>
            </a:r>
            <a:endParaRPr kumimoji="0" lang="en-US"/>
          </a:p>
        </p:txBody>
      </p:sp>
      <p:sp>
        <p:nvSpPr>
          <p:cNvPr id="28" name="Τίτλος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l-GR" smtClean="0"/>
              <a:t>Στυλ κύριου τίτλου</a:t>
            </a:r>
            <a:endParaRPr kumimoji="0" lang="en-US"/>
          </a:p>
        </p:txBody>
      </p:sp>
      <p:cxnSp>
        <p:nvCxnSpPr>
          <p:cNvPr id="8" name="Ευθεία γραμμή σύνδεσης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Ευθεία γραμμή σύνδεσης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Έλλειψη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Θέση ημερομηνίας 14"/>
          <p:cNvSpPr>
            <a:spLocks noGrp="1"/>
          </p:cNvSpPr>
          <p:nvPr>
            <p:ph type="dt" sz="half" idx="10"/>
          </p:nvPr>
        </p:nvSpPr>
        <p:spPr/>
        <p:txBody>
          <a:bodyPr/>
          <a:lstStyle/>
          <a:p>
            <a:fld id="{D2CB4898-3DCE-453F-A33A-1C216CE76E8B}" type="datetimeFigureOut">
              <a:rPr lang="el-GR" smtClean="0"/>
              <a:pPr/>
              <a:t>10/11/2017</a:t>
            </a:fld>
            <a:endParaRPr lang="el-GR"/>
          </a:p>
        </p:txBody>
      </p:sp>
      <p:sp>
        <p:nvSpPr>
          <p:cNvPr id="16" name="Θέση αριθμού διαφάνειας 15"/>
          <p:cNvSpPr>
            <a:spLocks noGrp="1"/>
          </p:cNvSpPr>
          <p:nvPr>
            <p:ph type="sldNum" sz="quarter" idx="11"/>
          </p:nvPr>
        </p:nvSpPr>
        <p:spPr/>
        <p:txBody>
          <a:bodyPr/>
          <a:lstStyle/>
          <a:p>
            <a:fld id="{12D1C1E1-529D-4C63-9163-6E3ADA1E7A88}" type="slidenum">
              <a:rPr lang="el-GR" smtClean="0"/>
              <a:pPr/>
              <a:t>‹#›</a:t>
            </a:fld>
            <a:endParaRPr lang="el-GR"/>
          </a:p>
        </p:txBody>
      </p:sp>
      <p:sp>
        <p:nvSpPr>
          <p:cNvPr id="17" name="Θέση υποσέλιδου 16"/>
          <p:cNvSpPr>
            <a:spLocks noGrp="1"/>
          </p:cNvSpPr>
          <p:nvPr>
            <p:ph type="ftr" sz="quarter" idx="12"/>
          </p:nvPr>
        </p:nvSpPr>
        <p:spPr/>
        <p:txBody>
          <a:bodyPr/>
          <a:lstStyle/>
          <a:p>
            <a:endParaRPr lang="el-GR"/>
          </a:p>
        </p:txBody>
      </p:sp>
    </p:spTree>
  </p:cSld>
  <p:clrMapOvr>
    <a:masterClrMapping/>
  </p:clrMapOvr>
  <mc:AlternateContent xmlns:mc="http://schemas.openxmlformats.org/markup-compatibility/2006">
    <mc:Choice xmlns:p14="http://schemas.microsoft.com/office/powerpoint/2010/main" xmlns="" Requires="p14">
      <p:transition spd="slow" p14:dur="2000">
        <p14:gallery dir="l"/>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smtClean="0"/>
              <a:t>Στυλ κύριου τίτλου</a:t>
            </a:r>
            <a:endParaRPr kumimoji="0" lang="en-US"/>
          </a:p>
        </p:txBody>
      </p:sp>
      <p:sp>
        <p:nvSpPr>
          <p:cNvPr id="3" name="Θέση κατακόρυφου κειμένου 2"/>
          <p:cNvSpPr>
            <a:spLocks noGrp="1"/>
          </p:cNvSpPr>
          <p:nvPr>
            <p:ph type="body" orient="vert" idx="1"/>
          </p:nvPr>
        </p:nvSpPr>
        <p:spPr/>
        <p:txBody>
          <a:bodyPr vert="eaVer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ημερομηνίας 3"/>
          <p:cNvSpPr>
            <a:spLocks noGrp="1"/>
          </p:cNvSpPr>
          <p:nvPr>
            <p:ph type="dt" sz="half" idx="10"/>
          </p:nvPr>
        </p:nvSpPr>
        <p:spPr/>
        <p:txBody>
          <a:bodyPr/>
          <a:lstStyle/>
          <a:p>
            <a:fld id="{D2CB4898-3DCE-453F-A33A-1C216CE76E8B}" type="datetimeFigureOut">
              <a:rPr lang="el-GR" smtClean="0"/>
              <a:pPr/>
              <a:t>10/11/2017</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12D1C1E1-529D-4C63-9163-6E3ADA1E7A88}" type="slidenum">
              <a:rPr lang="el-GR" smtClean="0"/>
              <a:pPr/>
              <a:t>‹#›</a:t>
            </a:fld>
            <a:endParaRPr lang="el-GR"/>
          </a:p>
        </p:txBody>
      </p:sp>
    </p:spTree>
  </p:cSld>
  <p:clrMapOvr>
    <a:masterClrMapping/>
  </p:clrMapOvr>
  <mc:AlternateContent xmlns:mc="http://schemas.openxmlformats.org/markup-compatibility/2006">
    <mc:Choice xmlns:p14="http://schemas.microsoft.com/office/powerpoint/2010/main" xmlns="" Requires="p14">
      <p:transition spd="slow" p14:dur="2000">
        <p14:gallery dir="l"/>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kumimoji="0" lang="el-GR" smtClean="0"/>
              <a:t>Στυλ κύριου τίτλου</a:t>
            </a:r>
            <a:endParaRPr kumimoji="0" lang="en-US"/>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ημερομηνίας 3"/>
          <p:cNvSpPr>
            <a:spLocks noGrp="1"/>
          </p:cNvSpPr>
          <p:nvPr>
            <p:ph type="dt" sz="half" idx="10"/>
          </p:nvPr>
        </p:nvSpPr>
        <p:spPr/>
        <p:txBody>
          <a:bodyPr/>
          <a:lstStyle/>
          <a:p>
            <a:fld id="{D2CB4898-3DCE-453F-A33A-1C216CE76E8B}" type="datetimeFigureOut">
              <a:rPr lang="el-GR" smtClean="0"/>
              <a:pPr/>
              <a:t>10/11/2017</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12D1C1E1-529D-4C63-9163-6E3ADA1E7A88}" type="slidenum">
              <a:rPr lang="el-GR" smtClean="0"/>
              <a:pPr/>
              <a:t>‹#›</a:t>
            </a:fld>
            <a:endParaRPr lang="el-GR"/>
          </a:p>
        </p:txBody>
      </p:sp>
    </p:spTree>
  </p:cSld>
  <p:clrMapOvr>
    <a:masterClrMapping/>
  </p:clrMapOvr>
  <mc:AlternateContent xmlns:mc="http://schemas.openxmlformats.org/markup-compatibility/2006">
    <mc:Choice xmlns:p14="http://schemas.microsoft.com/office/powerpoint/2010/main" xmlns="" Requires="p14">
      <p:transition spd="slow" p14:dur="2000">
        <p14:gallery dir="l"/>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9" name="Θέση περιεχομένου 8"/>
          <p:cNvSpPr>
            <a:spLocks noGrp="1"/>
          </p:cNvSpPr>
          <p:nvPr>
            <p:ph idx="1"/>
          </p:nvPr>
        </p:nvSpPr>
        <p:spPr>
          <a:xfrm>
            <a:off x="457200" y="1524000"/>
            <a:ext cx="8229600" cy="4572000"/>
          </a:xfrm>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4" name="Θέση ημερομηνίας 13"/>
          <p:cNvSpPr>
            <a:spLocks noGrp="1"/>
          </p:cNvSpPr>
          <p:nvPr>
            <p:ph type="dt" sz="half" idx="14"/>
          </p:nvPr>
        </p:nvSpPr>
        <p:spPr/>
        <p:txBody>
          <a:bodyPr/>
          <a:lstStyle/>
          <a:p>
            <a:fld id="{D2CB4898-3DCE-453F-A33A-1C216CE76E8B}" type="datetimeFigureOut">
              <a:rPr lang="el-GR" smtClean="0"/>
              <a:pPr/>
              <a:t>10/11/2017</a:t>
            </a:fld>
            <a:endParaRPr lang="el-GR"/>
          </a:p>
        </p:txBody>
      </p:sp>
      <p:sp>
        <p:nvSpPr>
          <p:cNvPr id="15" name="Θέση αριθμού διαφάνειας 14"/>
          <p:cNvSpPr>
            <a:spLocks noGrp="1"/>
          </p:cNvSpPr>
          <p:nvPr>
            <p:ph type="sldNum" sz="quarter" idx="15"/>
          </p:nvPr>
        </p:nvSpPr>
        <p:spPr/>
        <p:txBody>
          <a:bodyPr/>
          <a:lstStyle>
            <a:lvl1pPr algn="ctr">
              <a:defRPr/>
            </a:lvl1pPr>
          </a:lstStyle>
          <a:p>
            <a:fld id="{12D1C1E1-529D-4C63-9163-6E3ADA1E7A88}" type="slidenum">
              <a:rPr lang="el-GR" smtClean="0"/>
              <a:pPr/>
              <a:t>‹#›</a:t>
            </a:fld>
            <a:endParaRPr lang="el-GR"/>
          </a:p>
        </p:txBody>
      </p:sp>
      <p:sp>
        <p:nvSpPr>
          <p:cNvPr id="16" name="Θέση υποσέλιδου 15"/>
          <p:cNvSpPr>
            <a:spLocks noGrp="1"/>
          </p:cNvSpPr>
          <p:nvPr>
            <p:ph type="ftr" sz="quarter" idx="16"/>
          </p:nvPr>
        </p:nvSpPr>
        <p:spPr/>
        <p:txBody>
          <a:bodyPr/>
          <a:lstStyle/>
          <a:p>
            <a:endParaRPr lang="el-GR"/>
          </a:p>
        </p:txBody>
      </p:sp>
      <p:sp>
        <p:nvSpPr>
          <p:cNvPr id="17" name="Τίτλος 16"/>
          <p:cNvSpPr>
            <a:spLocks noGrp="1"/>
          </p:cNvSpPr>
          <p:nvPr>
            <p:ph type="title"/>
          </p:nvPr>
        </p:nvSpPr>
        <p:spPr/>
        <p:txBody>
          <a:bodyPr rtlCol="0" anchor="b" anchorCtr="0"/>
          <a:lstStyle/>
          <a:p>
            <a:r>
              <a:rPr kumimoji="0" lang="el-GR" smtClean="0"/>
              <a:t>Στυλ κύριου τίτλου</a:t>
            </a:r>
            <a:endParaRPr kumimoji="0" lang="en-US"/>
          </a:p>
        </p:txBody>
      </p:sp>
    </p:spTree>
  </p:cSld>
  <p:clrMapOvr>
    <a:masterClrMapping/>
  </p:clrMapOvr>
  <mc:AlternateContent xmlns:mc="http://schemas.openxmlformats.org/markup-compatibility/2006">
    <mc:Choice xmlns:p14="http://schemas.microsoft.com/office/powerpoint/2010/main" xmlns="" Requires="p14">
      <p:transition spd="slow" p14:dur="2000">
        <p14:gallery dir="l"/>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4" name="Θέση ημερομηνίας 3"/>
          <p:cNvSpPr>
            <a:spLocks noGrp="1"/>
          </p:cNvSpPr>
          <p:nvPr>
            <p:ph type="dt" sz="half" idx="10"/>
          </p:nvPr>
        </p:nvSpPr>
        <p:spPr/>
        <p:txBody>
          <a:bodyPr/>
          <a:lstStyle/>
          <a:p>
            <a:fld id="{D2CB4898-3DCE-453F-A33A-1C216CE76E8B}" type="datetimeFigureOut">
              <a:rPr lang="el-GR" smtClean="0"/>
              <a:pPr/>
              <a:t>10/11/2017</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12D1C1E1-529D-4C63-9163-6E3ADA1E7A88}" type="slidenum">
              <a:rPr lang="el-GR" smtClean="0"/>
              <a:pPr/>
              <a:t>‹#›</a:t>
            </a:fld>
            <a:endParaRPr lang="el-GR"/>
          </a:p>
        </p:txBody>
      </p:sp>
      <p:sp>
        <p:nvSpPr>
          <p:cNvPr id="2" name="Τίτλος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l-GR" smtClean="0"/>
              <a:t>Στυλ κύριου τίτλου</a:t>
            </a:r>
            <a:endParaRPr kumimoji="0" lang="en-US"/>
          </a:p>
        </p:txBody>
      </p:sp>
      <p:sp>
        <p:nvSpPr>
          <p:cNvPr id="3" name="Θέση κειμένου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Στυλ υποδείγματος κειμένου</a:t>
            </a:r>
          </a:p>
        </p:txBody>
      </p:sp>
      <p:cxnSp>
        <p:nvCxnSpPr>
          <p:cNvPr id="7" name="Ευθεία γραμμή σύνδεσης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xmlns="" Requires="p14">
      <p:transition spd="slow" p14:dur="2000">
        <p14:gallery dir="l"/>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5" name="Θέση ημερομηνίας 4"/>
          <p:cNvSpPr>
            <a:spLocks noGrp="1"/>
          </p:cNvSpPr>
          <p:nvPr>
            <p:ph type="dt" sz="half" idx="10"/>
          </p:nvPr>
        </p:nvSpPr>
        <p:spPr/>
        <p:txBody>
          <a:bodyPr/>
          <a:lstStyle/>
          <a:p>
            <a:fld id="{D2CB4898-3DCE-453F-A33A-1C216CE76E8B}" type="datetimeFigureOut">
              <a:rPr lang="el-GR" smtClean="0"/>
              <a:pPr/>
              <a:t>10/11/2017</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12D1C1E1-529D-4C63-9163-6E3ADA1E7A88}" type="slidenum">
              <a:rPr lang="el-GR" smtClean="0"/>
              <a:pPr/>
              <a:t>‹#›</a:t>
            </a:fld>
            <a:endParaRPr lang="el-GR"/>
          </a:p>
        </p:txBody>
      </p:sp>
      <p:sp>
        <p:nvSpPr>
          <p:cNvPr id="2" name="Τίτλος 1"/>
          <p:cNvSpPr>
            <a:spLocks noGrp="1"/>
          </p:cNvSpPr>
          <p:nvPr>
            <p:ph type="title"/>
          </p:nvPr>
        </p:nvSpPr>
        <p:spPr/>
        <p:txBody>
          <a:bodyPr/>
          <a:lstStyle/>
          <a:p>
            <a:r>
              <a:rPr kumimoji="0" lang="el-GR" smtClean="0"/>
              <a:t>Στυλ κύριου τίτλου</a:t>
            </a:r>
            <a:endParaRPr kumimoji="0" lang="en-US"/>
          </a:p>
        </p:txBody>
      </p:sp>
      <p:sp>
        <p:nvSpPr>
          <p:cNvPr id="11" name="Θέση περιεχομένου 10"/>
          <p:cNvSpPr>
            <a:spLocks noGrp="1"/>
          </p:cNvSpPr>
          <p:nvPr>
            <p:ph sz="half" idx="1"/>
          </p:nvPr>
        </p:nvSpPr>
        <p:spPr>
          <a:xfrm>
            <a:off x="457200" y="1524000"/>
            <a:ext cx="4059936" cy="4572000"/>
          </a:xfrm>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Θέση περιεχομένου 12"/>
          <p:cNvSpPr>
            <a:spLocks noGrp="1"/>
          </p:cNvSpPr>
          <p:nvPr>
            <p:ph sz="half" idx="2"/>
          </p:nvPr>
        </p:nvSpPr>
        <p:spPr>
          <a:xfrm>
            <a:off x="4648200" y="1524000"/>
            <a:ext cx="4059936" cy="4572000"/>
          </a:xfrm>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mc:AlternateContent xmlns:mc="http://schemas.openxmlformats.org/markup-compatibility/2006">
    <mc:Choice xmlns:p14="http://schemas.microsoft.com/office/powerpoint/2010/main" xmlns="" Requires="p14">
      <p:transition spd="slow" p14:dur="2000">
        <p14:gallery dir="l"/>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9" name="Θέση αριθμού διαφάνειας 8"/>
          <p:cNvSpPr>
            <a:spLocks noGrp="1"/>
          </p:cNvSpPr>
          <p:nvPr>
            <p:ph type="sldNum" sz="quarter" idx="12"/>
          </p:nvPr>
        </p:nvSpPr>
        <p:spPr/>
        <p:txBody>
          <a:bodyPr/>
          <a:lstStyle/>
          <a:p>
            <a:fld id="{12D1C1E1-529D-4C63-9163-6E3ADA1E7A88}" type="slidenum">
              <a:rPr lang="el-GR" smtClean="0"/>
              <a:pPr/>
              <a:t>‹#›</a:t>
            </a:fld>
            <a:endParaRPr lang="el-GR"/>
          </a:p>
        </p:txBody>
      </p:sp>
      <p:sp>
        <p:nvSpPr>
          <p:cNvPr id="8" name="Θέση υποσέλιδου 7"/>
          <p:cNvSpPr>
            <a:spLocks noGrp="1"/>
          </p:cNvSpPr>
          <p:nvPr>
            <p:ph type="ftr" sz="quarter" idx="11"/>
          </p:nvPr>
        </p:nvSpPr>
        <p:spPr/>
        <p:txBody>
          <a:bodyPr/>
          <a:lstStyle/>
          <a:p>
            <a:endParaRPr lang="el-GR"/>
          </a:p>
        </p:txBody>
      </p:sp>
      <p:sp>
        <p:nvSpPr>
          <p:cNvPr id="7" name="Θέση ημερομηνίας 6"/>
          <p:cNvSpPr>
            <a:spLocks noGrp="1"/>
          </p:cNvSpPr>
          <p:nvPr>
            <p:ph type="dt" sz="half" idx="10"/>
          </p:nvPr>
        </p:nvSpPr>
        <p:spPr/>
        <p:txBody>
          <a:bodyPr/>
          <a:lstStyle/>
          <a:p>
            <a:fld id="{D2CB4898-3DCE-453F-A33A-1C216CE76E8B}" type="datetimeFigureOut">
              <a:rPr lang="el-GR" smtClean="0"/>
              <a:pPr/>
              <a:t>10/11/2017</a:t>
            </a:fld>
            <a:endParaRPr lang="el-GR"/>
          </a:p>
        </p:txBody>
      </p:sp>
      <p:sp>
        <p:nvSpPr>
          <p:cNvPr id="3" name="Θέση κειμένου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Στυλ υποδείγματος κειμένου</a:t>
            </a:r>
          </a:p>
        </p:txBody>
      </p:sp>
      <p:sp>
        <p:nvSpPr>
          <p:cNvPr id="32" name="Θέση περιεχομένου 31"/>
          <p:cNvSpPr>
            <a:spLocks noGrp="1"/>
          </p:cNvSpPr>
          <p:nvPr>
            <p:ph sz="half" idx="2"/>
          </p:nvPr>
        </p:nvSpPr>
        <p:spPr>
          <a:xfrm>
            <a:off x="457200" y="2201896"/>
            <a:ext cx="4038600" cy="3913632"/>
          </a:xfrm>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34" name="Θέση περιεχομένου 33"/>
          <p:cNvSpPr>
            <a:spLocks noGrp="1"/>
          </p:cNvSpPr>
          <p:nvPr>
            <p:ph sz="quarter" idx="4"/>
          </p:nvPr>
        </p:nvSpPr>
        <p:spPr>
          <a:xfrm>
            <a:off x="4649788" y="2201896"/>
            <a:ext cx="4038600" cy="3913632"/>
          </a:xfrm>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 name="Τίτλος 1"/>
          <p:cNvSpPr>
            <a:spLocks noGrp="1"/>
          </p:cNvSpPr>
          <p:nvPr>
            <p:ph type="title"/>
          </p:nvPr>
        </p:nvSpPr>
        <p:spPr>
          <a:xfrm>
            <a:off x="457200" y="155448"/>
            <a:ext cx="8229600" cy="1143000"/>
          </a:xfrm>
        </p:spPr>
        <p:txBody>
          <a:bodyPr anchor="b" anchorCtr="0"/>
          <a:lstStyle>
            <a:lvl1pPr>
              <a:defRPr/>
            </a:lvl1pPr>
          </a:lstStyle>
          <a:p>
            <a:r>
              <a:rPr kumimoji="0" lang="el-GR" smtClean="0"/>
              <a:t>Στυλ κύριου τίτλου</a:t>
            </a:r>
            <a:endParaRPr kumimoji="0" lang="en-US"/>
          </a:p>
        </p:txBody>
      </p:sp>
      <p:sp>
        <p:nvSpPr>
          <p:cNvPr id="12" name="Θέση κειμένου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Στυλ υποδείγματος κειμένου</a:t>
            </a:r>
          </a:p>
        </p:txBody>
      </p:sp>
      <p:cxnSp>
        <p:nvCxnSpPr>
          <p:cNvPr id="10" name="Ευθεία γραμμή σύνδεσης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Ευθεία γραμμή σύνδεσης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xmlns="" Requires="p14">
      <p:transition spd="slow" p14:dur="2000">
        <p14:gallery dir="l"/>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 name="Θέση ημερομηνίας 2"/>
          <p:cNvSpPr>
            <a:spLocks noGrp="1"/>
          </p:cNvSpPr>
          <p:nvPr>
            <p:ph type="dt" sz="half" idx="10"/>
          </p:nvPr>
        </p:nvSpPr>
        <p:spPr/>
        <p:txBody>
          <a:bodyPr/>
          <a:lstStyle/>
          <a:p>
            <a:fld id="{D2CB4898-3DCE-453F-A33A-1C216CE76E8B}" type="datetimeFigureOut">
              <a:rPr lang="el-GR" smtClean="0"/>
              <a:pPr/>
              <a:t>10/11/2017</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12D1C1E1-529D-4C63-9163-6E3ADA1E7A88}" type="slidenum">
              <a:rPr lang="el-GR" smtClean="0"/>
              <a:pPr/>
              <a:t>‹#›</a:t>
            </a:fld>
            <a:endParaRPr lang="el-GR"/>
          </a:p>
        </p:txBody>
      </p:sp>
      <p:sp>
        <p:nvSpPr>
          <p:cNvPr id="2" name="Τίτλος 1"/>
          <p:cNvSpPr>
            <a:spLocks noGrp="1"/>
          </p:cNvSpPr>
          <p:nvPr>
            <p:ph type="title"/>
          </p:nvPr>
        </p:nvSpPr>
        <p:spPr/>
        <p:txBody>
          <a:bodyPr/>
          <a:lstStyle/>
          <a:p>
            <a:r>
              <a:rPr kumimoji="0" lang="el-GR" smtClean="0"/>
              <a:t>Στυλ κύριου τίτλου</a:t>
            </a:r>
            <a:endParaRPr kumimoji="0" lang="en-US"/>
          </a:p>
        </p:txBody>
      </p:sp>
    </p:spTree>
  </p:cSld>
  <p:clrMapOvr>
    <a:masterClrMapping/>
  </p:clrMapOvr>
  <mc:AlternateContent xmlns:mc="http://schemas.openxmlformats.org/markup-compatibility/2006">
    <mc:Choice xmlns:p14="http://schemas.microsoft.com/office/powerpoint/2010/main" xmlns="" Requires="p14">
      <p:transition spd="slow" p14:dur="2000">
        <p14:gallery dir="l"/>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D2CB4898-3DCE-453F-A33A-1C216CE76E8B}" type="datetimeFigureOut">
              <a:rPr lang="el-GR" smtClean="0"/>
              <a:pPr/>
              <a:t>10/11/2017</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12D1C1E1-529D-4C63-9163-6E3ADA1E7A88}" type="slidenum">
              <a:rPr lang="el-GR" smtClean="0"/>
              <a:pPr/>
              <a:t>‹#›</a:t>
            </a:fld>
            <a:endParaRPr lang="el-GR"/>
          </a:p>
        </p:txBody>
      </p:sp>
    </p:spTree>
  </p:cSld>
  <p:clrMapOvr>
    <a:masterClrMapping/>
  </p:clrMapOvr>
  <mc:AlternateContent xmlns:mc="http://schemas.openxmlformats.org/markup-compatibility/2006">
    <mc:Choice xmlns:p14="http://schemas.microsoft.com/office/powerpoint/2010/main" xmlns="" Requires="p14">
      <p:transition spd="slow" p14:dur="2000">
        <p14:gallery dir="l"/>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9" name="Θέση περιεχομένου 28"/>
          <p:cNvSpPr>
            <a:spLocks noGrp="1"/>
          </p:cNvSpPr>
          <p:nvPr>
            <p:ph sz="quarter" idx="1"/>
          </p:nvPr>
        </p:nvSpPr>
        <p:spPr>
          <a:xfrm>
            <a:off x="457200" y="457200"/>
            <a:ext cx="6248400" cy="5715000"/>
          </a:xfrm>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3" name="Θέση κειμένου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l-GR" smtClean="0"/>
              <a:t>Στυλ υποδείγματος κειμένου</a:t>
            </a:r>
          </a:p>
        </p:txBody>
      </p:sp>
      <p:sp>
        <p:nvSpPr>
          <p:cNvPr id="31" name="Τίτλος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l-GR" smtClean="0"/>
              <a:t>Στυλ κύριου τίτλου</a:t>
            </a:r>
            <a:endParaRPr kumimoji="0" lang="en-US"/>
          </a:p>
        </p:txBody>
      </p:sp>
      <p:sp>
        <p:nvSpPr>
          <p:cNvPr id="8" name="Θέση ημερομηνίας 7"/>
          <p:cNvSpPr>
            <a:spLocks noGrp="1"/>
          </p:cNvSpPr>
          <p:nvPr>
            <p:ph type="dt" sz="half" idx="14"/>
          </p:nvPr>
        </p:nvSpPr>
        <p:spPr/>
        <p:txBody>
          <a:bodyPr/>
          <a:lstStyle/>
          <a:p>
            <a:fld id="{D2CB4898-3DCE-453F-A33A-1C216CE76E8B}" type="datetimeFigureOut">
              <a:rPr lang="el-GR" smtClean="0"/>
              <a:pPr/>
              <a:t>10/11/2017</a:t>
            </a:fld>
            <a:endParaRPr lang="el-GR"/>
          </a:p>
        </p:txBody>
      </p:sp>
      <p:sp>
        <p:nvSpPr>
          <p:cNvPr id="9" name="Θέση αριθμού διαφάνειας 8"/>
          <p:cNvSpPr>
            <a:spLocks noGrp="1"/>
          </p:cNvSpPr>
          <p:nvPr>
            <p:ph type="sldNum" sz="quarter" idx="15"/>
          </p:nvPr>
        </p:nvSpPr>
        <p:spPr/>
        <p:txBody>
          <a:bodyPr/>
          <a:lstStyle/>
          <a:p>
            <a:fld id="{12D1C1E1-529D-4C63-9163-6E3ADA1E7A88}" type="slidenum">
              <a:rPr lang="el-GR" smtClean="0"/>
              <a:pPr/>
              <a:t>‹#›</a:t>
            </a:fld>
            <a:endParaRPr lang="el-GR"/>
          </a:p>
        </p:txBody>
      </p:sp>
      <p:sp>
        <p:nvSpPr>
          <p:cNvPr id="10" name="Θέση υποσέλιδου 9"/>
          <p:cNvSpPr>
            <a:spLocks noGrp="1"/>
          </p:cNvSpPr>
          <p:nvPr>
            <p:ph type="ftr" sz="quarter" idx="16"/>
          </p:nvPr>
        </p:nvSpPr>
        <p:spPr/>
        <p:txBody>
          <a:bodyPr/>
          <a:lstStyle/>
          <a:p>
            <a:endParaRPr lang="el-GR"/>
          </a:p>
        </p:txBody>
      </p:sp>
    </p:spTree>
  </p:cSld>
  <p:clrMapOvr>
    <a:masterClrMapping/>
  </p:clrMapOvr>
  <mc:AlternateContent xmlns:mc="http://schemas.openxmlformats.org/markup-compatibility/2006">
    <mc:Choice xmlns:p14="http://schemas.microsoft.com/office/powerpoint/2010/main" xmlns="" Requires="p14">
      <p:transition spd="slow" p14:dur="2000">
        <p14:gallery dir="l"/>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l-GR" smtClean="0"/>
              <a:t>Στυλ κύριου τίτλου</a:t>
            </a:r>
            <a:endParaRPr kumimoji="0" lang="en-US"/>
          </a:p>
        </p:txBody>
      </p:sp>
      <p:sp>
        <p:nvSpPr>
          <p:cNvPr id="3" name="Θέση εικόνας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l-GR" smtClean="0"/>
              <a:t>Κάντε κλικ στο εικονίδιο για να προσθέσετε μια εικόνα</a:t>
            </a:r>
            <a:endParaRPr kumimoji="0" lang="en-US"/>
          </a:p>
        </p:txBody>
      </p:sp>
      <p:sp>
        <p:nvSpPr>
          <p:cNvPr id="4" name="Θέση κειμένου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l-GR" smtClean="0"/>
              <a:t>Στυλ υποδείγματος κειμένου</a:t>
            </a:r>
          </a:p>
        </p:txBody>
      </p:sp>
      <p:sp>
        <p:nvSpPr>
          <p:cNvPr id="8" name="Θέση ημερομηνίας 7"/>
          <p:cNvSpPr>
            <a:spLocks noGrp="1"/>
          </p:cNvSpPr>
          <p:nvPr>
            <p:ph type="dt" sz="half" idx="10"/>
          </p:nvPr>
        </p:nvSpPr>
        <p:spPr/>
        <p:txBody>
          <a:bodyPr/>
          <a:lstStyle/>
          <a:p>
            <a:fld id="{D2CB4898-3DCE-453F-A33A-1C216CE76E8B}" type="datetimeFigureOut">
              <a:rPr lang="el-GR" smtClean="0"/>
              <a:pPr/>
              <a:t>10/11/2017</a:t>
            </a:fld>
            <a:endParaRPr lang="el-GR"/>
          </a:p>
        </p:txBody>
      </p:sp>
      <p:sp>
        <p:nvSpPr>
          <p:cNvPr id="9" name="Θέση αριθμού διαφάνειας 8"/>
          <p:cNvSpPr>
            <a:spLocks noGrp="1"/>
          </p:cNvSpPr>
          <p:nvPr>
            <p:ph type="sldNum" sz="quarter" idx="11"/>
          </p:nvPr>
        </p:nvSpPr>
        <p:spPr/>
        <p:txBody>
          <a:bodyPr/>
          <a:lstStyle/>
          <a:p>
            <a:fld id="{12D1C1E1-529D-4C63-9163-6E3ADA1E7A88}" type="slidenum">
              <a:rPr lang="el-GR" smtClean="0"/>
              <a:pPr/>
              <a:t>‹#›</a:t>
            </a:fld>
            <a:endParaRPr lang="el-GR"/>
          </a:p>
        </p:txBody>
      </p:sp>
      <p:sp>
        <p:nvSpPr>
          <p:cNvPr id="10" name="Θέση υποσέλιδου 9"/>
          <p:cNvSpPr>
            <a:spLocks noGrp="1"/>
          </p:cNvSpPr>
          <p:nvPr>
            <p:ph type="ftr" sz="quarter" idx="12"/>
          </p:nvPr>
        </p:nvSpPr>
        <p:spPr/>
        <p:txBody>
          <a:bodyPr/>
          <a:lstStyle/>
          <a:p>
            <a:endParaRPr lang="el-GR"/>
          </a:p>
        </p:txBody>
      </p:sp>
    </p:spTree>
  </p:cSld>
  <p:clrMapOvr>
    <a:masterClrMapping/>
  </p:clrMapOvr>
  <mc:AlternateContent xmlns:mc="http://schemas.openxmlformats.org/markup-compatibility/2006">
    <mc:Choice xmlns:p14="http://schemas.microsoft.com/office/powerpoint/2010/main" xmlns="" Requires="p14">
      <p:transition spd="slow" p14:dur="2000">
        <p14:gallery dir="l"/>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Θέση κειμένου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l-GR" smtClean="0"/>
              <a:t>Στυλ υποδείγματος κειμένου</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24" name="Θέση ημερομηνίας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D2CB4898-3DCE-453F-A33A-1C216CE76E8B}" type="datetimeFigureOut">
              <a:rPr lang="el-GR" smtClean="0"/>
              <a:pPr/>
              <a:t>10/11/2017</a:t>
            </a:fld>
            <a:endParaRPr lang="el-GR"/>
          </a:p>
        </p:txBody>
      </p:sp>
      <p:sp>
        <p:nvSpPr>
          <p:cNvPr id="10" name="Θέση υποσέλιδου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l-GR"/>
          </a:p>
        </p:txBody>
      </p:sp>
      <p:sp>
        <p:nvSpPr>
          <p:cNvPr id="22" name="Θέση αριθμού διαφάνειας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12D1C1E1-529D-4C63-9163-6E3ADA1E7A88}" type="slidenum">
              <a:rPr lang="el-GR" smtClean="0"/>
              <a:pPr/>
              <a:t>‹#›</a:t>
            </a:fld>
            <a:endParaRPr lang="el-GR"/>
          </a:p>
        </p:txBody>
      </p:sp>
      <p:sp>
        <p:nvSpPr>
          <p:cNvPr id="5" name="Θέση τίτλου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l-GR" smtClean="0"/>
              <a:t>Στυλ κύριου τίτλου</a:t>
            </a:r>
            <a:endParaRPr kumimoji="0" lang="en-US"/>
          </a:p>
        </p:txBody>
      </p:sp>
    </p:spTree>
  </p:cSld>
  <p:clrMap bg1="dk1" tx1="lt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mc:AlternateContent xmlns:mc="http://schemas.openxmlformats.org/markup-compatibility/2006">
    <mc:Choice xmlns:p14="http://schemas.microsoft.com/office/powerpoint/2010/main" xmlns="" Requires="p14">
      <p:transition spd="slow" p14:dur="2000">
        <p14:gallery dir="l"/>
      </p:transition>
    </mc:Choice>
    <mc:Fallback>
      <p:transition spd="slow">
        <p:fade/>
      </p:transition>
    </mc:Fallback>
  </mc:AlternateConten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n-US" sz="6000" i="1" dirty="0" smtClean="0"/>
              <a:t>The black pages </a:t>
            </a:r>
            <a:r>
              <a:rPr lang="en-US" sz="6000" i="1" dirty="0"/>
              <a:t>of expulsion      </a:t>
            </a:r>
            <a:endParaRPr lang="el-GR" sz="6000" i="1" dirty="0"/>
          </a:p>
        </p:txBody>
      </p:sp>
    </p:spTree>
    <p:extLst>
      <p:ext uri="{BB962C8B-B14F-4D97-AF65-F5344CB8AC3E}">
        <p14:creationId xmlns:p14="http://schemas.microsoft.com/office/powerpoint/2010/main" xmlns="" val="3567526682"/>
      </p:ext>
    </p:extLst>
  </p:cSld>
  <p:clrMapOvr>
    <a:masterClrMapping/>
  </p:clrMapOvr>
  <mc:AlternateContent xmlns:mc="http://schemas.openxmlformats.org/markup-compatibility/2006">
    <mc:Choice xmlns:p14="http://schemas.microsoft.com/office/powerpoint/2010/main" xmlns="" Requires="p14">
      <p:transition spd="slow" p14:dur="2000" advClick="0" advTm="3000">
        <p14:gallery dir="l"/>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ppt_x</p:attrName>
                                        </p:attrNameLst>
                                      </p:cBhvr>
                                      <p:tavLst>
                                        <p:tav tm="0">
                                          <p:val>
                                            <p:strVal val="#ppt_x"/>
                                          </p:val>
                                        </p:tav>
                                        <p:tav tm="100000">
                                          <p:val>
                                            <p:strVal val="#ppt_x"/>
                                          </p:val>
                                        </p:tav>
                                      </p:tavLst>
                                    </p:anim>
                                    <p:anim calcmode="lin" valueType="num">
                                      <p:cBhvr>
                                        <p:cTn id="9" dur="2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normAutofit fontScale="90000"/>
          </a:bodyPr>
          <a:lstStyle/>
          <a:p>
            <a:r>
              <a:rPr lang="en-US" dirty="0" smtClean="0"/>
              <a:t>Survivors from “Asia Minor Catastrophe”    </a:t>
            </a:r>
            <a:endParaRPr lang="el-GR"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1560" y="1523155"/>
            <a:ext cx="8064896" cy="50405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286835587"/>
      </p:ext>
    </p:extLst>
  </p:cSld>
  <p:clrMapOvr>
    <a:masterClrMapping/>
  </p:clrMapOvr>
  <mc:AlternateContent xmlns:mc="http://schemas.openxmlformats.org/markup-compatibility/2006">
    <mc:Choice xmlns:p14="http://schemas.microsoft.com/office/powerpoint/2010/main" xmlns="" Requires="p14">
      <p:transition spd="slow" p14:dur="2000" advClick="0" advTm="5000">
        <p14:gallery dir="l"/>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000"/>
                                        <p:tgtEl>
                                          <p:spTgt spid="3"/>
                                        </p:tgtEl>
                                      </p:cBhvr>
                                    </p:animEffect>
                                    <p:anim calcmode="lin" valueType="num">
                                      <p:cBhvr>
                                        <p:cTn id="8" dur="3000" fill="hold"/>
                                        <p:tgtEl>
                                          <p:spTgt spid="3"/>
                                        </p:tgtEl>
                                        <p:attrNameLst>
                                          <p:attrName>ppt_x</p:attrName>
                                        </p:attrNameLst>
                                      </p:cBhvr>
                                      <p:tavLst>
                                        <p:tav tm="0">
                                          <p:val>
                                            <p:strVal val="#ppt_x"/>
                                          </p:val>
                                        </p:tav>
                                        <p:tav tm="100000">
                                          <p:val>
                                            <p:strVal val="#ppt_x"/>
                                          </p:val>
                                        </p:tav>
                                      </p:tavLst>
                                    </p:anim>
                                    <p:anim calcmode="lin" valueType="num">
                                      <p:cBhvr>
                                        <p:cTn id="9" dur="3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3000"/>
                            </p:stCondLst>
                            <p:childTnLst>
                              <p:par>
                                <p:cTn id="11" presetID="42" presetClass="entr" presetSubtype="0" fill="hold" nodeType="after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fade">
                                      <p:cBhvr>
                                        <p:cTn id="13" dur="3000"/>
                                        <p:tgtEl>
                                          <p:spTgt spid="2050"/>
                                        </p:tgtEl>
                                      </p:cBhvr>
                                    </p:animEffect>
                                    <p:anim calcmode="lin" valueType="num">
                                      <p:cBhvr>
                                        <p:cTn id="14" dur="3000" fill="hold"/>
                                        <p:tgtEl>
                                          <p:spTgt spid="2050"/>
                                        </p:tgtEl>
                                        <p:attrNameLst>
                                          <p:attrName>ppt_x</p:attrName>
                                        </p:attrNameLst>
                                      </p:cBhvr>
                                      <p:tavLst>
                                        <p:tav tm="0">
                                          <p:val>
                                            <p:strVal val="#ppt_x"/>
                                          </p:val>
                                        </p:tav>
                                        <p:tav tm="100000">
                                          <p:val>
                                            <p:strVal val="#ppt_x"/>
                                          </p:val>
                                        </p:tav>
                                      </p:tavLst>
                                    </p:anim>
                                    <p:anim calcmode="lin" valueType="num">
                                      <p:cBhvr>
                                        <p:cTn id="15" dur="3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dirty="0" smtClean="0"/>
              <a:t>Refugees of Asia Minor coming to Greece</a:t>
            </a:r>
            <a:endParaRPr lang="el-GR"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0" y="1484784"/>
            <a:ext cx="4318248" cy="43924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5536" y="1481886"/>
            <a:ext cx="3936581" cy="43924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41452129"/>
      </p:ext>
    </p:extLst>
  </p:cSld>
  <p:clrMapOvr>
    <a:masterClrMapping/>
  </p:clrMapOvr>
  <mc:AlternateContent xmlns:mc="http://schemas.openxmlformats.org/markup-compatibility/2006">
    <mc:Choice xmlns:p14="http://schemas.microsoft.com/office/powerpoint/2010/main" xmlns="" Requires="p14">
      <p:transition spd="slow" p14:dur="2000" advClick="0" advTm="5000">
        <p14:gallery dir="l"/>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anim calcmode="lin" valueType="num">
                                      <p:cBhvr>
                                        <p:cTn id="8" dur="3000" fill="hold"/>
                                        <p:tgtEl>
                                          <p:spTgt spid="2"/>
                                        </p:tgtEl>
                                        <p:attrNameLst>
                                          <p:attrName>ppt_x</p:attrName>
                                        </p:attrNameLst>
                                      </p:cBhvr>
                                      <p:tavLst>
                                        <p:tav tm="0">
                                          <p:val>
                                            <p:strVal val="#ppt_x"/>
                                          </p:val>
                                        </p:tav>
                                        <p:tav tm="100000">
                                          <p:val>
                                            <p:strVal val="#ppt_x"/>
                                          </p:val>
                                        </p:tav>
                                      </p:tavLst>
                                    </p:anim>
                                    <p:anim calcmode="lin" valueType="num">
                                      <p:cBhvr>
                                        <p:cTn id="9" dur="3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3000"/>
                            </p:stCondLst>
                            <p:childTnLst>
                              <p:par>
                                <p:cTn id="11" presetID="42" presetClass="entr" presetSubtype="0" fill="hold" nodeType="afterEffect">
                                  <p:stCondLst>
                                    <p:cond delay="0"/>
                                  </p:stCondLst>
                                  <p:childTnLst>
                                    <p:set>
                                      <p:cBhvr>
                                        <p:cTn id="12" dur="1" fill="hold">
                                          <p:stCondLst>
                                            <p:cond delay="0"/>
                                          </p:stCondLst>
                                        </p:cTn>
                                        <p:tgtEl>
                                          <p:spTgt spid="1028"/>
                                        </p:tgtEl>
                                        <p:attrNameLst>
                                          <p:attrName>style.visibility</p:attrName>
                                        </p:attrNameLst>
                                      </p:cBhvr>
                                      <p:to>
                                        <p:strVal val="visible"/>
                                      </p:to>
                                    </p:set>
                                    <p:animEffect transition="in" filter="fade">
                                      <p:cBhvr>
                                        <p:cTn id="13" dur="3000"/>
                                        <p:tgtEl>
                                          <p:spTgt spid="1028"/>
                                        </p:tgtEl>
                                      </p:cBhvr>
                                    </p:animEffect>
                                    <p:anim calcmode="lin" valueType="num">
                                      <p:cBhvr>
                                        <p:cTn id="14" dur="3000" fill="hold"/>
                                        <p:tgtEl>
                                          <p:spTgt spid="1028"/>
                                        </p:tgtEl>
                                        <p:attrNameLst>
                                          <p:attrName>ppt_x</p:attrName>
                                        </p:attrNameLst>
                                      </p:cBhvr>
                                      <p:tavLst>
                                        <p:tav tm="0">
                                          <p:val>
                                            <p:strVal val="#ppt_x"/>
                                          </p:val>
                                        </p:tav>
                                        <p:tav tm="100000">
                                          <p:val>
                                            <p:strVal val="#ppt_x"/>
                                          </p:val>
                                        </p:tav>
                                      </p:tavLst>
                                    </p:anim>
                                    <p:anim calcmode="lin" valueType="num">
                                      <p:cBhvr>
                                        <p:cTn id="15" dur="3000" fill="hold"/>
                                        <p:tgtEl>
                                          <p:spTgt spid="1028"/>
                                        </p:tgtEl>
                                        <p:attrNameLst>
                                          <p:attrName>ppt_y</p:attrName>
                                        </p:attrNameLst>
                                      </p:cBhvr>
                                      <p:tavLst>
                                        <p:tav tm="0">
                                          <p:val>
                                            <p:strVal val="#ppt_y+.1"/>
                                          </p:val>
                                        </p:tav>
                                        <p:tav tm="100000">
                                          <p:val>
                                            <p:strVal val="#ppt_y"/>
                                          </p:val>
                                        </p:tav>
                                      </p:tavLst>
                                    </p:anim>
                                  </p:childTnLst>
                                </p:cTn>
                              </p:par>
                            </p:childTnLst>
                          </p:cTn>
                        </p:par>
                        <p:par>
                          <p:cTn id="16" fill="hold">
                            <p:stCondLst>
                              <p:cond delay="6000"/>
                            </p:stCondLst>
                            <p:childTnLst>
                              <p:par>
                                <p:cTn id="17" presetID="42" presetClass="entr" presetSubtype="0" fill="hold" nodeType="afterEffect">
                                  <p:stCondLst>
                                    <p:cond delay="0"/>
                                  </p:stCondLst>
                                  <p:childTnLst>
                                    <p:set>
                                      <p:cBhvr>
                                        <p:cTn id="18" dur="1" fill="hold">
                                          <p:stCondLst>
                                            <p:cond delay="0"/>
                                          </p:stCondLst>
                                        </p:cTn>
                                        <p:tgtEl>
                                          <p:spTgt spid="1027"/>
                                        </p:tgtEl>
                                        <p:attrNameLst>
                                          <p:attrName>style.visibility</p:attrName>
                                        </p:attrNameLst>
                                      </p:cBhvr>
                                      <p:to>
                                        <p:strVal val="visible"/>
                                      </p:to>
                                    </p:set>
                                    <p:animEffect transition="in" filter="fade">
                                      <p:cBhvr>
                                        <p:cTn id="19" dur="3000"/>
                                        <p:tgtEl>
                                          <p:spTgt spid="1027"/>
                                        </p:tgtEl>
                                      </p:cBhvr>
                                    </p:animEffect>
                                    <p:anim calcmode="lin" valueType="num">
                                      <p:cBhvr>
                                        <p:cTn id="20" dur="3000" fill="hold"/>
                                        <p:tgtEl>
                                          <p:spTgt spid="1027"/>
                                        </p:tgtEl>
                                        <p:attrNameLst>
                                          <p:attrName>ppt_x</p:attrName>
                                        </p:attrNameLst>
                                      </p:cBhvr>
                                      <p:tavLst>
                                        <p:tav tm="0">
                                          <p:val>
                                            <p:strVal val="#ppt_x"/>
                                          </p:val>
                                        </p:tav>
                                        <p:tav tm="100000">
                                          <p:val>
                                            <p:strVal val="#ppt_x"/>
                                          </p:val>
                                        </p:tav>
                                      </p:tavLst>
                                    </p:anim>
                                    <p:anim calcmode="lin" valueType="num">
                                      <p:cBhvr>
                                        <p:cTn id="21" dur="3000" fill="hold"/>
                                        <p:tgtEl>
                                          <p:spTgt spid="10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lstStyle/>
          <a:p>
            <a:pPr marL="0" indent="0">
              <a:buNone/>
            </a:pPr>
            <a:r>
              <a:rPr lang="en-US" dirty="0"/>
              <a:t> </a:t>
            </a:r>
            <a:r>
              <a:rPr lang="en-US" dirty="0" smtClean="0"/>
              <a:t>1) Smyrna 1922: The Destruction of a City  by Marjorie Housepian Dobkin</a:t>
            </a:r>
          </a:p>
          <a:p>
            <a:pPr marL="0" indent="0">
              <a:buNone/>
            </a:pPr>
            <a:r>
              <a:rPr lang="en-US" dirty="0"/>
              <a:t> </a:t>
            </a:r>
            <a:r>
              <a:rPr lang="en-US" dirty="0" smtClean="0"/>
              <a:t>2) Paradise Lost: Smyrna, 1922  by Giles Milton</a:t>
            </a:r>
          </a:p>
          <a:p>
            <a:pPr marL="0" indent="0">
              <a:buNone/>
            </a:pPr>
            <a:r>
              <a:rPr lang="en-US" dirty="0" smtClean="0"/>
              <a:t> 3) The Great Fire by Lou Ureneck</a:t>
            </a:r>
          </a:p>
          <a:p>
            <a:pPr marL="0" indent="0">
              <a:buNone/>
            </a:pPr>
            <a:r>
              <a:rPr lang="en-US" dirty="0"/>
              <a:t> </a:t>
            </a:r>
            <a:r>
              <a:rPr lang="en-US" dirty="0" smtClean="0"/>
              <a:t>4) Certain Samaritans by Esther Pohl Lovejoy</a:t>
            </a:r>
          </a:p>
          <a:p>
            <a:pPr marL="0" indent="0">
              <a:buNone/>
            </a:pPr>
            <a:r>
              <a:rPr lang="en-US" dirty="0"/>
              <a:t> </a:t>
            </a:r>
            <a:r>
              <a:rPr lang="en-US" dirty="0" smtClean="0"/>
              <a:t>5) Crossing the Aegean</a:t>
            </a:r>
          </a:p>
          <a:p>
            <a:pPr marL="0" indent="0">
              <a:buNone/>
            </a:pPr>
            <a:r>
              <a:rPr lang="en-US" dirty="0" smtClean="0"/>
              <a:t>And many others…</a:t>
            </a:r>
            <a:endParaRPr lang="el-GR" dirty="0"/>
          </a:p>
        </p:txBody>
      </p:sp>
      <p:sp>
        <p:nvSpPr>
          <p:cNvPr id="2" name="Τίτλος 1"/>
          <p:cNvSpPr>
            <a:spLocks noGrp="1"/>
          </p:cNvSpPr>
          <p:nvPr>
            <p:ph type="title"/>
          </p:nvPr>
        </p:nvSpPr>
        <p:spPr/>
        <p:txBody>
          <a:bodyPr>
            <a:normAutofit fontScale="90000"/>
          </a:bodyPr>
          <a:lstStyle/>
          <a:p>
            <a:r>
              <a:rPr lang="en-US" dirty="0" smtClean="0"/>
              <a:t>Books about “Asia Minor Catastrophe”</a:t>
            </a:r>
            <a:endParaRPr lang="el-GR" dirty="0"/>
          </a:p>
        </p:txBody>
      </p:sp>
    </p:spTree>
    <p:extLst>
      <p:ext uri="{BB962C8B-B14F-4D97-AF65-F5344CB8AC3E}">
        <p14:creationId xmlns:p14="http://schemas.microsoft.com/office/powerpoint/2010/main" xmlns="" val="1766504841"/>
      </p:ext>
    </p:extLst>
  </p:cSld>
  <p:clrMapOvr>
    <a:masterClrMapping/>
  </p:clrMapOvr>
  <mc:AlternateContent xmlns:mc="http://schemas.openxmlformats.org/markup-compatibility/2006">
    <mc:Choice xmlns:p14="http://schemas.microsoft.com/office/powerpoint/2010/main" xmlns="" Requires="p14">
      <p:transition spd="slow" p14:dur="2000" advClick="0" advTm="25000">
        <p14:gallery dir="l"/>
      </p:transition>
    </mc:Choice>
    <mc:Fallback>
      <p:transition spd="slow" advClick="0" advTm="2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anim calcmode="lin" valueType="num">
                                      <p:cBhvr>
                                        <p:cTn id="8" dur="3000" fill="hold"/>
                                        <p:tgtEl>
                                          <p:spTgt spid="2"/>
                                        </p:tgtEl>
                                        <p:attrNameLst>
                                          <p:attrName>ppt_x</p:attrName>
                                        </p:attrNameLst>
                                      </p:cBhvr>
                                      <p:tavLst>
                                        <p:tav tm="0">
                                          <p:val>
                                            <p:strVal val="#ppt_x"/>
                                          </p:val>
                                        </p:tav>
                                        <p:tav tm="100000">
                                          <p:val>
                                            <p:strVal val="#ppt_x"/>
                                          </p:val>
                                        </p:tav>
                                      </p:tavLst>
                                    </p:anim>
                                    <p:anim calcmode="lin" valueType="num">
                                      <p:cBhvr>
                                        <p:cTn id="9" dur="3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3000"/>
                            </p:stCondLst>
                            <p:childTnLst>
                              <p:par>
                                <p:cTn id="11" presetID="10"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500"/>
                                        <p:tgtEl>
                                          <p:spTgt spid="3">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2250"/>
                                        <p:tgtEl>
                                          <p:spTgt spid="3">
                                            <p:txEl>
                                              <p:pRg st="1" end="1"/>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2250"/>
                                        <p:tgtEl>
                                          <p:spTgt spid="3">
                                            <p:txEl>
                                              <p:pRg st="2" end="2"/>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250"/>
                                        <p:tgtEl>
                                          <p:spTgt spid="3">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2500"/>
                                        <p:tgtEl>
                                          <p:spTgt spid="3">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rmAutofit/>
          </a:bodyPr>
          <a:lstStyle/>
          <a:p>
            <a:r>
              <a:rPr lang="en-US" dirty="0" smtClean="0"/>
              <a:t>The results of the Asia Minor disaster were catastrophic. </a:t>
            </a:r>
            <a:r>
              <a:rPr lang="en-US" dirty="0"/>
              <a:t>A</a:t>
            </a:r>
            <a:r>
              <a:rPr lang="en-US" dirty="0" smtClean="0"/>
              <a:t>fter the destruction of Smyrna and the Moudania truce(11 October 1922). Also one month after the emptying of the </a:t>
            </a:r>
            <a:r>
              <a:rPr lang="en-US" dirty="0"/>
              <a:t>G</a:t>
            </a:r>
            <a:r>
              <a:rPr lang="en-US" dirty="0" smtClean="0"/>
              <a:t>allipolis peninsula (on November 11) by the Greeks who lived there, the "forced population exchange" (1922-24) took place. Furthermore, the arrival of 1.5 million refugees in Greece, concluded in the complete destruction of Asia Minor Hellenism along with the Pontus.</a:t>
            </a:r>
            <a:endParaRPr lang="el-GR" dirty="0"/>
          </a:p>
        </p:txBody>
      </p:sp>
      <p:sp>
        <p:nvSpPr>
          <p:cNvPr id="2" name="Τίτλος 1"/>
          <p:cNvSpPr>
            <a:spLocks noGrp="1"/>
          </p:cNvSpPr>
          <p:nvPr>
            <p:ph type="title"/>
          </p:nvPr>
        </p:nvSpPr>
        <p:spPr/>
        <p:txBody>
          <a:bodyPr/>
          <a:lstStyle/>
          <a:p>
            <a:r>
              <a:rPr lang="en-US" dirty="0" smtClean="0"/>
              <a:t>The results </a:t>
            </a:r>
            <a:endParaRPr lang="el-GR" dirty="0"/>
          </a:p>
        </p:txBody>
      </p:sp>
    </p:spTree>
    <p:extLst>
      <p:ext uri="{BB962C8B-B14F-4D97-AF65-F5344CB8AC3E}">
        <p14:creationId xmlns:p14="http://schemas.microsoft.com/office/powerpoint/2010/main" xmlns="" val="2317410965"/>
      </p:ext>
    </p:extLst>
  </p:cSld>
  <p:clrMapOvr>
    <a:masterClrMapping/>
  </p:clrMapOvr>
  <mc:AlternateContent xmlns:mc="http://schemas.openxmlformats.org/markup-compatibility/2006">
    <mc:Choice xmlns:p14="http://schemas.microsoft.com/office/powerpoint/2010/main" xmlns="" Requires="p14">
      <p:transition spd="slow" p14:dur="2000" advClick="0" advTm="40000">
        <p14:gallery dir="l"/>
      </p:transition>
    </mc:Choice>
    <mc:Fallback>
      <p:transition spd="slow" advClick="0" advTm="4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ppt_x</p:attrName>
                                        </p:attrNameLst>
                                      </p:cBhvr>
                                      <p:tavLst>
                                        <p:tav tm="0">
                                          <p:val>
                                            <p:strVal val="#ppt_x"/>
                                          </p:val>
                                        </p:tav>
                                        <p:tav tm="100000">
                                          <p:val>
                                            <p:strVal val="#ppt_x"/>
                                          </p:val>
                                        </p:tav>
                                      </p:tavLst>
                                    </p:anim>
                                    <p:anim calcmode="lin" valueType="num">
                                      <p:cBhvr>
                                        <p:cTn id="9" dur="2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10"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περιεχομένου 4"/>
          <p:cNvSpPr>
            <a:spLocks noGrp="1"/>
          </p:cNvSpPr>
          <p:nvPr>
            <p:ph idx="1"/>
          </p:nvPr>
        </p:nvSpPr>
        <p:spPr/>
        <p:txBody>
          <a:bodyPr>
            <a:normAutofit/>
          </a:bodyPr>
          <a:lstStyle/>
          <a:p>
            <a:r>
              <a:rPr lang="en-US" sz="2800" dirty="0" smtClean="0"/>
              <a:t>“Asia Minor Catastrophe” was a very violent fact for all the citizens of Asia Minor. Unfortunately, this harmful events are continuing nowadays. However, the reason that they are taking place, is different than then. </a:t>
            </a:r>
            <a:endParaRPr lang="el-GR" sz="2800" dirty="0"/>
          </a:p>
        </p:txBody>
      </p:sp>
    </p:spTree>
    <p:extLst>
      <p:ext uri="{BB962C8B-B14F-4D97-AF65-F5344CB8AC3E}">
        <p14:creationId xmlns:p14="http://schemas.microsoft.com/office/powerpoint/2010/main" xmlns="" val="2753095469"/>
      </p:ext>
    </p:extLst>
  </p:cSld>
  <p:clrMapOvr>
    <a:masterClrMapping/>
  </p:clrMapOvr>
  <mc:AlternateContent xmlns:mc="http://schemas.openxmlformats.org/markup-compatibility/2006">
    <mc:Choice xmlns:p14="http://schemas.microsoft.com/office/powerpoint/2010/main" xmlns="" Requires="p14">
      <p:transition spd="slow" p14:dur="2000" advClick="0" advTm="23000">
        <p14:gallery dir="l"/>
      </p:transition>
    </mc:Choice>
    <mc:Fallback>
      <p:transition spd="slow" advClick="0" advTm="2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1560" y="908720"/>
            <a:ext cx="3290689" cy="252028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932040" y="764704"/>
            <a:ext cx="3353172" cy="255002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172"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39552" y="3789040"/>
            <a:ext cx="3649588" cy="204026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173"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076057" y="3789040"/>
            <a:ext cx="3209156" cy="230425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908648096"/>
      </p:ext>
    </p:extLst>
  </p:cSld>
  <p:clrMapOvr>
    <a:masterClrMapping/>
  </p:clrMapOvr>
  <mc:AlternateContent xmlns:mc="http://schemas.openxmlformats.org/markup-compatibility/2006">
    <mc:Choice xmlns:p14="http://schemas.microsoft.com/office/powerpoint/2010/main" xmlns="" Requires="p14">
      <p:transition spd="slow" p14:dur="2000" advClick="0" advTm="7000">
        <p14:gallery dir="l"/>
      </p:transition>
    </mc:Choice>
    <mc:Fallback>
      <p:transition spd="slow" advClick="0" advTm="7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2000"/>
                                        <p:tgtEl>
                                          <p:spTgt spid="7170"/>
                                        </p:tgtEl>
                                      </p:cBhvr>
                                    </p:animEffect>
                                    <p:anim calcmode="lin" valueType="num">
                                      <p:cBhvr>
                                        <p:cTn id="8" dur="2000" fill="hold"/>
                                        <p:tgtEl>
                                          <p:spTgt spid="7170"/>
                                        </p:tgtEl>
                                        <p:attrNameLst>
                                          <p:attrName>ppt_x</p:attrName>
                                        </p:attrNameLst>
                                      </p:cBhvr>
                                      <p:tavLst>
                                        <p:tav tm="0">
                                          <p:val>
                                            <p:strVal val="#ppt_x"/>
                                          </p:val>
                                        </p:tav>
                                        <p:tav tm="100000">
                                          <p:val>
                                            <p:strVal val="#ppt_x"/>
                                          </p:val>
                                        </p:tav>
                                      </p:tavLst>
                                    </p:anim>
                                    <p:anim calcmode="lin" valueType="num">
                                      <p:cBhvr>
                                        <p:cTn id="9" dur="2000" fill="hold"/>
                                        <p:tgtEl>
                                          <p:spTgt spid="7170"/>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nodeType="afterEffect">
                                  <p:stCondLst>
                                    <p:cond delay="0"/>
                                  </p:stCondLst>
                                  <p:childTnLst>
                                    <p:set>
                                      <p:cBhvr>
                                        <p:cTn id="12" dur="1" fill="hold">
                                          <p:stCondLst>
                                            <p:cond delay="0"/>
                                          </p:stCondLst>
                                        </p:cTn>
                                        <p:tgtEl>
                                          <p:spTgt spid="7171"/>
                                        </p:tgtEl>
                                        <p:attrNameLst>
                                          <p:attrName>style.visibility</p:attrName>
                                        </p:attrNameLst>
                                      </p:cBhvr>
                                      <p:to>
                                        <p:strVal val="visible"/>
                                      </p:to>
                                    </p:set>
                                    <p:animEffect transition="in" filter="fade">
                                      <p:cBhvr>
                                        <p:cTn id="13" dur="2000"/>
                                        <p:tgtEl>
                                          <p:spTgt spid="7171"/>
                                        </p:tgtEl>
                                      </p:cBhvr>
                                    </p:animEffect>
                                    <p:anim calcmode="lin" valueType="num">
                                      <p:cBhvr>
                                        <p:cTn id="14" dur="2000" fill="hold"/>
                                        <p:tgtEl>
                                          <p:spTgt spid="7171"/>
                                        </p:tgtEl>
                                        <p:attrNameLst>
                                          <p:attrName>ppt_x</p:attrName>
                                        </p:attrNameLst>
                                      </p:cBhvr>
                                      <p:tavLst>
                                        <p:tav tm="0">
                                          <p:val>
                                            <p:strVal val="#ppt_x"/>
                                          </p:val>
                                        </p:tav>
                                        <p:tav tm="100000">
                                          <p:val>
                                            <p:strVal val="#ppt_x"/>
                                          </p:val>
                                        </p:tav>
                                      </p:tavLst>
                                    </p:anim>
                                    <p:anim calcmode="lin" valueType="num">
                                      <p:cBhvr>
                                        <p:cTn id="15" dur="2000" fill="hold"/>
                                        <p:tgtEl>
                                          <p:spTgt spid="7171"/>
                                        </p:tgtEl>
                                        <p:attrNameLst>
                                          <p:attrName>ppt_y</p:attrName>
                                        </p:attrNameLst>
                                      </p:cBhvr>
                                      <p:tavLst>
                                        <p:tav tm="0">
                                          <p:val>
                                            <p:strVal val="#ppt_y+.1"/>
                                          </p:val>
                                        </p:tav>
                                        <p:tav tm="100000">
                                          <p:val>
                                            <p:strVal val="#ppt_y"/>
                                          </p:val>
                                        </p:tav>
                                      </p:tavLst>
                                    </p:anim>
                                  </p:childTnLst>
                                </p:cTn>
                              </p:par>
                            </p:childTnLst>
                          </p:cTn>
                        </p:par>
                        <p:par>
                          <p:cTn id="16" fill="hold">
                            <p:stCondLst>
                              <p:cond delay="4000"/>
                            </p:stCondLst>
                            <p:childTnLst>
                              <p:par>
                                <p:cTn id="17" presetID="42" presetClass="entr" presetSubtype="0" fill="hold" nodeType="afterEffect">
                                  <p:stCondLst>
                                    <p:cond delay="0"/>
                                  </p:stCondLst>
                                  <p:childTnLst>
                                    <p:set>
                                      <p:cBhvr>
                                        <p:cTn id="18" dur="1" fill="hold">
                                          <p:stCondLst>
                                            <p:cond delay="0"/>
                                          </p:stCondLst>
                                        </p:cTn>
                                        <p:tgtEl>
                                          <p:spTgt spid="7172"/>
                                        </p:tgtEl>
                                        <p:attrNameLst>
                                          <p:attrName>style.visibility</p:attrName>
                                        </p:attrNameLst>
                                      </p:cBhvr>
                                      <p:to>
                                        <p:strVal val="visible"/>
                                      </p:to>
                                    </p:set>
                                    <p:animEffect transition="in" filter="fade">
                                      <p:cBhvr>
                                        <p:cTn id="19" dur="2000"/>
                                        <p:tgtEl>
                                          <p:spTgt spid="7172"/>
                                        </p:tgtEl>
                                      </p:cBhvr>
                                    </p:animEffect>
                                    <p:anim calcmode="lin" valueType="num">
                                      <p:cBhvr>
                                        <p:cTn id="20" dur="2000" fill="hold"/>
                                        <p:tgtEl>
                                          <p:spTgt spid="7172"/>
                                        </p:tgtEl>
                                        <p:attrNameLst>
                                          <p:attrName>ppt_x</p:attrName>
                                        </p:attrNameLst>
                                      </p:cBhvr>
                                      <p:tavLst>
                                        <p:tav tm="0">
                                          <p:val>
                                            <p:strVal val="#ppt_x"/>
                                          </p:val>
                                        </p:tav>
                                        <p:tav tm="100000">
                                          <p:val>
                                            <p:strVal val="#ppt_x"/>
                                          </p:val>
                                        </p:tav>
                                      </p:tavLst>
                                    </p:anim>
                                    <p:anim calcmode="lin" valueType="num">
                                      <p:cBhvr>
                                        <p:cTn id="21" dur="2000" fill="hold"/>
                                        <p:tgtEl>
                                          <p:spTgt spid="7172"/>
                                        </p:tgtEl>
                                        <p:attrNameLst>
                                          <p:attrName>ppt_y</p:attrName>
                                        </p:attrNameLst>
                                      </p:cBhvr>
                                      <p:tavLst>
                                        <p:tav tm="0">
                                          <p:val>
                                            <p:strVal val="#ppt_y+.1"/>
                                          </p:val>
                                        </p:tav>
                                        <p:tav tm="100000">
                                          <p:val>
                                            <p:strVal val="#ppt_y"/>
                                          </p:val>
                                        </p:tav>
                                      </p:tavLst>
                                    </p:anim>
                                  </p:childTnLst>
                                </p:cTn>
                              </p:par>
                            </p:childTnLst>
                          </p:cTn>
                        </p:par>
                        <p:par>
                          <p:cTn id="22" fill="hold">
                            <p:stCondLst>
                              <p:cond delay="6000"/>
                            </p:stCondLst>
                            <p:childTnLst>
                              <p:par>
                                <p:cTn id="23" presetID="42" presetClass="entr" presetSubtype="0" fill="hold" nodeType="afterEffect">
                                  <p:stCondLst>
                                    <p:cond delay="0"/>
                                  </p:stCondLst>
                                  <p:childTnLst>
                                    <p:set>
                                      <p:cBhvr>
                                        <p:cTn id="24" dur="1" fill="hold">
                                          <p:stCondLst>
                                            <p:cond delay="0"/>
                                          </p:stCondLst>
                                        </p:cTn>
                                        <p:tgtEl>
                                          <p:spTgt spid="7173"/>
                                        </p:tgtEl>
                                        <p:attrNameLst>
                                          <p:attrName>style.visibility</p:attrName>
                                        </p:attrNameLst>
                                      </p:cBhvr>
                                      <p:to>
                                        <p:strVal val="visible"/>
                                      </p:to>
                                    </p:set>
                                    <p:animEffect transition="in" filter="fade">
                                      <p:cBhvr>
                                        <p:cTn id="25" dur="2000"/>
                                        <p:tgtEl>
                                          <p:spTgt spid="7173"/>
                                        </p:tgtEl>
                                      </p:cBhvr>
                                    </p:animEffect>
                                    <p:anim calcmode="lin" valueType="num">
                                      <p:cBhvr>
                                        <p:cTn id="26" dur="2000" fill="hold"/>
                                        <p:tgtEl>
                                          <p:spTgt spid="7173"/>
                                        </p:tgtEl>
                                        <p:attrNameLst>
                                          <p:attrName>ppt_x</p:attrName>
                                        </p:attrNameLst>
                                      </p:cBhvr>
                                      <p:tavLst>
                                        <p:tav tm="0">
                                          <p:val>
                                            <p:strVal val="#ppt_x"/>
                                          </p:val>
                                        </p:tav>
                                        <p:tav tm="100000">
                                          <p:val>
                                            <p:strVal val="#ppt_x"/>
                                          </p:val>
                                        </p:tav>
                                      </p:tavLst>
                                    </p:anim>
                                    <p:anim calcmode="lin" valueType="num">
                                      <p:cBhvr>
                                        <p:cTn id="27" dur="2000" fill="hold"/>
                                        <p:tgtEl>
                                          <p:spTgt spid="71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620688"/>
            <a:ext cx="8229600" cy="5505475"/>
          </a:xfrm>
        </p:spPr>
        <p:txBody>
          <a:bodyPr>
            <a:normAutofit/>
          </a:bodyPr>
          <a:lstStyle/>
          <a:p>
            <a:r>
              <a:rPr lang="en-US" sz="3200" dirty="0" smtClean="0"/>
              <a:t> </a:t>
            </a:r>
            <a:r>
              <a:rPr lang="en-US" sz="3200" dirty="0"/>
              <a:t>S</a:t>
            </a:r>
            <a:r>
              <a:rPr lang="en-US" sz="3200" dirty="0" smtClean="0"/>
              <a:t>ome years ago, in the Middle East and particularly in countries like Iraq and Syria,  civil strifes</a:t>
            </a:r>
            <a:r>
              <a:rPr lang="en-US" sz="3200" dirty="0"/>
              <a:t> </a:t>
            </a:r>
            <a:r>
              <a:rPr lang="en-US" sz="3200" dirty="0" smtClean="0"/>
              <a:t>broke out. People decided to flee to another country, in order to save their lives. However, due to the fact that they did not have transport, they have to cover the distance on foot or with various means of transport, and without having passport.     </a:t>
            </a:r>
            <a:endParaRPr lang="el-GR" sz="3200" dirty="0"/>
          </a:p>
        </p:txBody>
      </p:sp>
    </p:spTree>
    <p:extLst>
      <p:ext uri="{BB962C8B-B14F-4D97-AF65-F5344CB8AC3E}">
        <p14:creationId xmlns:p14="http://schemas.microsoft.com/office/powerpoint/2010/main" xmlns="" val="2596441529"/>
      </p:ext>
    </p:extLst>
  </p:cSld>
  <p:clrMapOvr>
    <a:masterClrMapping/>
  </p:clrMapOvr>
  <mc:AlternateContent xmlns:mc="http://schemas.openxmlformats.org/markup-compatibility/2006">
    <mc:Choice xmlns:p14="http://schemas.microsoft.com/office/powerpoint/2010/main" xmlns="" Requires="p14">
      <p:transition spd="slow" p14:dur="2000" advClick="0" advTm="30000">
        <p14:gallery dir="l"/>
      </p:transition>
    </mc:Choice>
    <mc:Fallback>
      <p:transition spd="slow" advClick="0" advTm="3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9552" y="1628800"/>
            <a:ext cx="3458572" cy="28803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Τίτλος 1"/>
          <p:cNvSpPr>
            <a:spLocks noGrp="1"/>
          </p:cNvSpPr>
          <p:nvPr>
            <p:ph type="title"/>
          </p:nvPr>
        </p:nvSpPr>
        <p:spPr/>
        <p:txBody>
          <a:bodyPr/>
          <a:lstStyle/>
          <a:p>
            <a:r>
              <a:rPr lang="en-US" dirty="0" smtClean="0"/>
              <a:t>The big journey   </a:t>
            </a:r>
            <a:endParaRPr lang="el-GR" dirty="0"/>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847154" y="1440314"/>
            <a:ext cx="3378572" cy="23535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716016" y="4077072"/>
            <a:ext cx="3744416" cy="23762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55576" y="4637234"/>
            <a:ext cx="3600400" cy="18161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34501688"/>
      </p:ext>
    </p:extLst>
  </p:cSld>
  <p:clrMapOvr>
    <a:masterClrMapping/>
  </p:clrMapOvr>
  <mc:AlternateContent xmlns:mc="http://schemas.openxmlformats.org/markup-compatibility/2006">
    <mc:Choice xmlns:p14="http://schemas.microsoft.com/office/powerpoint/2010/main" xmlns="" Requires="p14">
      <p:transition spd="slow" p14:dur="2000" advClick="0" advTm="10000">
        <p14:gallery dir="l"/>
      </p:transition>
    </mc:Choice>
    <mc:Fallback>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ppt_x</p:attrName>
                                        </p:attrNameLst>
                                      </p:cBhvr>
                                      <p:tavLst>
                                        <p:tav tm="0">
                                          <p:val>
                                            <p:strVal val="#ppt_x"/>
                                          </p:val>
                                        </p:tav>
                                        <p:tav tm="100000">
                                          <p:val>
                                            <p:strVal val="#ppt_x"/>
                                          </p:val>
                                        </p:tav>
                                      </p:tavLst>
                                    </p:anim>
                                    <p:anim calcmode="lin" valueType="num">
                                      <p:cBhvr>
                                        <p:cTn id="9" dur="2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nodeType="after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fade">
                                      <p:cBhvr>
                                        <p:cTn id="13" dur="2000"/>
                                        <p:tgtEl>
                                          <p:spTgt spid="3074"/>
                                        </p:tgtEl>
                                      </p:cBhvr>
                                    </p:animEffect>
                                    <p:anim calcmode="lin" valueType="num">
                                      <p:cBhvr>
                                        <p:cTn id="14" dur="2000" fill="hold"/>
                                        <p:tgtEl>
                                          <p:spTgt spid="3074"/>
                                        </p:tgtEl>
                                        <p:attrNameLst>
                                          <p:attrName>ppt_x</p:attrName>
                                        </p:attrNameLst>
                                      </p:cBhvr>
                                      <p:tavLst>
                                        <p:tav tm="0">
                                          <p:val>
                                            <p:strVal val="#ppt_x"/>
                                          </p:val>
                                        </p:tav>
                                        <p:tav tm="100000">
                                          <p:val>
                                            <p:strVal val="#ppt_x"/>
                                          </p:val>
                                        </p:tav>
                                      </p:tavLst>
                                    </p:anim>
                                    <p:anim calcmode="lin" valueType="num">
                                      <p:cBhvr>
                                        <p:cTn id="15" dur="2000" fill="hold"/>
                                        <p:tgtEl>
                                          <p:spTgt spid="3074"/>
                                        </p:tgtEl>
                                        <p:attrNameLst>
                                          <p:attrName>ppt_y</p:attrName>
                                        </p:attrNameLst>
                                      </p:cBhvr>
                                      <p:tavLst>
                                        <p:tav tm="0">
                                          <p:val>
                                            <p:strVal val="#ppt_y+.1"/>
                                          </p:val>
                                        </p:tav>
                                        <p:tav tm="100000">
                                          <p:val>
                                            <p:strVal val="#ppt_y"/>
                                          </p:val>
                                        </p:tav>
                                      </p:tavLst>
                                    </p:anim>
                                  </p:childTnLst>
                                </p:cTn>
                              </p:par>
                            </p:childTnLst>
                          </p:cTn>
                        </p:par>
                        <p:par>
                          <p:cTn id="16" fill="hold">
                            <p:stCondLst>
                              <p:cond delay="4000"/>
                            </p:stCondLst>
                            <p:childTnLst>
                              <p:par>
                                <p:cTn id="17" presetID="42" presetClass="entr" presetSubtype="0" fill="hold" nodeType="afterEffect">
                                  <p:stCondLst>
                                    <p:cond delay="0"/>
                                  </p:stCondLst>
                                  <p:childTnLst>
                                    <p:set>
                                      <p:cBhvr>
                                        <p:cTn id="18" dur="1" fill="hold">
                                          <p:stCondLst>
                                            <p:cond delay="0"/>
                                          </p:stCondLst>
                                        </p:cTn>
                                        <p:tgtEl>
                                          <p:spTgt spid="3075"/>
                                        </p:tgtEl>
                                        <p:attrNameLst>
                                          <p:attrName>style.visibility</p:attrName>
                                        </p:attrNameLst>
                                      </p:cBhvr>
                                      <p:to>
                                        <p:strVal val="visible"/>
                                      </p:to>
                                    </p:set>
                                    <p:animEffect transition="in" filter="fade">
                                      <p:cBhvr>
                                        <p:cTn id="19" dur="2000"/>
                                        <p:tgtEl>
                                          <p:spTgt spid="3075"/>
                                        </p:tgtEl>
                                      </p:cBhvr>
                                    </p:animEffect>
                                    <p:anim calcmode="lin" valueType="num">
                                      <p:cBhvr>
                                        <p:cTn id="20" dur="2000" fill="hold"/>
                                        <p:tgtEl>
                                          <p:spTgt spid="3075"/>
                                        </p:tgtEl>
                                        <p:attrNameLst>
                                          <p:attrName>ppt_x</p:attrName>
                                        </p:attrNameLst>
                                      </p:cBhvr>
                                      <p:tavLst>
                                        <p:tav tm="0">
                                          <p:val>
                                            <p:strVal val="#ppt_x"/>
                                          </p:val>
                                        </p:tav>
                                        <p:tav tm="100000">
                                          <p:val>
                                            <p:strVal val="#ppt_x"/>
                                          </p:val>
                                        </p:tav>
                                      </p:tavLst>
                                    </p:anim>
                                    <p:anim calcmode="lin" valueType="num">
                                      <p:cBhvr>
                                        <p:cTn id="21" dur="2000" fill="hold"/>
                                        <p:tgtEl>
                                          <p:spTgt spid="3075"/>
                                        </p:tgtEl>
                                        <p:attrNameLst>
                                          <p:attrName>ppt_y</p:attrName>
                                        </p:attrNameLst>
                                      </p:cBhvr>
                                      <p:tavLst>
                                        <p:tav tm="0">
                                          <p:val>
                                            <p:strVal val="#ppt_y+.1"/>
                                          </p:val>
                                        </p:tav>
                                        <p:tav tm="100000">
                                          <p:val>
                                            <p:strVal val="#ppt_y"/>
                                          </p:val>
                                        </p:tav>
                                      </p:tavLst>
                                    </p:anim>
                                  </p:childTnLst>
                                </p:cTn>
                              </p:par>
                            </p:childTnLst>
                          </p:cTn>
                        </p:par>
                        <p:par>
                          <p:cTn id="22" fill="hold">
                            <p:stCondLst>
                              <p:cond delay="6000"/>
                            </p:stCondLst>
                            <p:childTnLst>
                              <p:par>
                                <p:cTn id="23" presetID="42" presetClass="entr" presetSubtype="0" fill="hold" nodeType="afterEffect">
                                  <p:stCondLst>
                                    <p:cond delay="0"/>
                                  </p:stCondLst>
                                  <p:childTnLst>
                                    <p:set>
                                      <p:cBhvr>
                                        <p:cTn id="24" dur="1" fill="hold">
                                          <p:stCondLst>
                                            <p:cond delay="0"/>
                                          </p:stCondLst>
                                        </p:cTn>
                                        <p:tgtEl>
                                          <p:spTgt spid="3076"/>
                                        </p:tgtEl>
                                        <p:attrNameLst>
                                          <p:attrName>style.visibility</p:attrName>
                                        </p:attrNameLst>
                                      </p:cBhvr>
                                      <p:to>
                                        <p:strVal val="visible"/>
                                      </p:to>
                                    </p:set>
                                    <p:animEffect transition="in" filter="fade">
                                      <p:cBhvr>
                                        <p:cTn id="25" dur="2000"/>
                                        <p:tgtEl>
                                          <p:spTgt spid="3076"/>
                                        </p:tgtEl>
                                      </p:cBhvr>
                                    </p:animEffect>
                                    <p:anim calcmode="lin" valueType="num">
                                      <p:cBhvr>
                                        <p:cTn id="26" dur="2000" fill="hold"/>
                                        <p:tgtEl>
                                          <p:spTgt spid="3076"/>
                                        </p:tgtEl>
                                        <p:attrNameLst>
                                          <p:attrName>ppt_x</p:attrName>
                                        </p:attrNameLst>
                                      </p:cBhvr>
                                      <p:tavLst>
                                        <p:tav tm="0">
                                          <p:val>
                                            <p:strVal val="#ppt_x"/>
                                          </p:val>
                                        </p:tav>
                                        <p:tav tm="100000">
                                          <p:val>
                                            <p:strVal val="#ppt_x"/>
                                          </p:val>
                                        </p:tav>
                                      </p:tavLst>
                                    </p:anim>
                                    <p:anim calcmode="lin" valueType="num">
                                      <p:cBhvr>
                                        <p:cTn id="27" dur="2000" fill="hold"/>
                                        <p:tgtEl>
                                          <p:spTgt spid="3076"/>
                                        </p:tgtEl>
                                        <p:attrNameLst>
                                          <p:attrName>ppt_y</p:attrName>
                                        </p:attrNameLst>
                                      </p:cBhvr>
                                      <p:tavLst>
                                        <p:tav tm="0">
                                          <p:val>
                                            <p:strVal val="#ppt_y+.1"/>
                                          </p:val>
                                        </p:tav>
                                        <p:tav tm="100000">
                                          <p:val>
                                            <p:strVal val="#ppt_y"/>
                                          </p:val>
                                        </p:tav>
                                      </p:tavLst>
                                    </p:anim>
                                  </p:childTnLst>
                                </p:cTn>
                              </p:par>
                            </p:childTnLst>
                          </p:cTn>
                        </p:par>
                        <p:par>
                          <p:cTn id="28" fill="hold">
                            <p:stCondLst>
                              <p:cond delay="8000"/>
                            </p:stCondLst>
                            <p:childTnLst>
                              <p:par>
                                <p:cTn id="29" presetID="42" presetClass="entr" presetSubtype="0" fill="hold" nodeType="afterEffect">
                                  <p:stCondLst>
                                    <p:cond delay="0"/>
                                  </p:stCondLst>
                                  <p:childTnLst>
                                    <p:set>
                                      <p:cBhvr>
                                        <p:cTn id="30" dur="1" fill="hold">
                                          <p:stCondLst>
                                            <p:cond delay="0"/>
                                          </p:stCondLst>
                                        </p:cTn>
                                        <p:tgtEl>
                                          <p:spTgt spid="3077"/>
                                        </p:tgtEl>
                                        <p:attrNameLst>
                                          <p:attrName>style.visibility</p:attrName>
                                        </p:attrNameLst>
                                      </p:cBhvr>
                                      <p:to>
                                        <p:strVal val="visible"/>
                                      </p:to>
                                    </p:set>
                                    <p:animEffect transition="in" filter="fade">
                                      <p:cBhvr>
                                        <p:cTn id="31" dur="2000"/>
                                        <p:tgtEl>
                                          <p:spTgt spid="3077"/>
                                        </p:tgtEl>
                                      </p:cBhvr>
                                    </p:animEffect>
                                    <p:anim calcmode="lin" valueType="num">
                                      <p:cBhvr>
                                        <p:cTn id="32" dur="2000" fill="hold"/>
                                        <p:tgtEl>
                                          <p:spTgt spid="3077"/>
                                        </p:tgtEl>
                                        <p:attrNameLst>
                                          <p:attrName>ppt_x</p:attrName>
                                        </p:attrNameLst>
                                      </p:cBhvr>
                                      <p:tavLst>
                                        <p:tav tm="0">
                                          <p:val>
                                            <p:strVal val="#ppt_x"/>
                                          </p:val>
                                        </p:tav>
                                        <p:tav tm="100000">
                                          <p:val>
                                            <p:strVal val="#ppt_x"/>
                                          </p:val>
                                        </p:tav>
                                      </p:tavLst>
                                    </p:anim>
                                    <p:anim calcmode="lin" valueType="num">
                                      <p:cBhvr>
                                        <p:cTn id="33" dur="2000" fill="hold"/>
                                        <p:tgtEl>
                                          <p:spTgt spid="30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827584" y="1916832"/>
            <a:ext cx="3606039" cy="20159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Τίτλος 1"/>
          <p:cNvSpPr>
            <a:spLocks noGrp="1"/>
          </p:cNvSpPr>
          <p:nvPr>
            <p:ph type="title"/>
          </p:nvPr>
        </p:nvSpPr>
        <p:spPr/>
        <p:txBody>
          <a:bodyPr>
            <a:normAutofit fontScale="90000"/>
          </a:bodyPr>
          <a:lstStyle/>
          <a:p>
            <a:r>
              <a:rPr lang="en-US" dirty="0" smtClean="0"/>
              <a:t>However, some of them, didn’t manage to survive</a:t>
            </a:r>
            <a:endParaRPr lang="el-GR" dirty="0"/>
          </a:p>
        </p:txBody>
      </p:sp>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932040" y="2132856"/>
            <a:ext cx="3581772" cy="293025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100"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11560" y="4221088"/>
            <a:ext cx="3888432" cy="230425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251366654"/>
      </p:ext>
    </p:extLst>
  </p:cSld>
  <p:clrMapOvr>
    <a:masterClrMapping/>
  </p:clrMapOvr>
  <mc:AlternateContent xmlns:mc="http://schemas.openxmlformats.org/markup-compatibility/2006">
    <mc:Choice xmlns:p14="http://schemas.microsoft.com/office/powerpoint/2010/main" xmlns="" Requires="p14">
      <p:transition spd="slow" p14:dur="2000" advClick="0" advTm="10000">
        <p14:gallery dir="l"/>
      </p:transition>
    </mc:Choice>
    <mc:Fallback>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250"/>
                                        <p:tgtEl>
                                          <p:spTgt spid="2"/>
                                        </p:tgtEl>
                                      </p:cBhvr>
                                    </p:animEffect>
                                    <p:anim calcmode="lin" valueType="num">
                                      <p:cBhvr>
                                        <p:cTn id="8" dur="3250" fill="hold"/>
                                        <p:tgtEl>
                                          <p:spTgt spid="2"/>
                                        </p:tgtEl>
                                        <p:attrNameLst>
                                          <p:attrName>ppt_x</p:attrName>
                                        </p:attrNameLst>
                                      </p:cBhvr>
                                      <p:tavLst>
                                        <p:tav tm="0">
                                          <p:val>
                                            <p:strVal val="#ppt_x"/>
                                          </p:val>
                                        </p:tav>
                                        <p:tav tm="100000">
                                          <p:val>
                                            <p:strVal val="#ppt_x"/>
                                          </p:val>
                                        </p:tav>
                                      </p:tavLst>
                                    </p:anim>
                                    <p:anim calcmode="lin" valueType="num">
                                      <p:cBhvr>
                                        <p:cTn id="9" dur="325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3250"/>
                            </p:stCondLst>
                            <p:childTnLst>
                              <p:par>
                                <p:cTn id="11" presetID="42" presetClass="entr" presetSubtype="0" fill="hold" nodeType="afterEffect">
                                  <p:stCondLst>
                                    <p:cond delay="0"/>
                                  </p:stCondLst>
                                  <p:childTnLst>
                                    <p:set>
                                      <p:cBhvr>
                                        <p:cTn id="12" dur="1" fill="hold">
                                          <p:stCondLst>
                                            <p:cond delay="0"/>
                                          </p:stCondLst>
                                        </p:cTn>
                                        <p:tgtEl>
                                          <p:spTgt spid="4098"/>
                                        </p:tgtEl>
                                        <p:attrNameLst>
                                          <p:attrName>style.visibility</p:attrName>
                                        </p:attrNameLst>
                                      </p:cBhvr>
                                      <p:to>
                                        <p:strVal val="visible"/>
                                      </p:to>
                                    </p:set>
                                    <p:animEffect transition="in" filter="fade">
                                      <p:cBhvr>
                                        <p:cTn id="13" dur="2000"/>
                                        <p:tgtEl>
                                          <p:spTgt spid="4098"/>
                                        </p:tgtEl>
                                      </p:cBhvr>
                                    </p:animEffect>
                                    <p:anim calcmode="lin" valueType="num">
                                      <p:cBhvr>
                                        <p:cTn id="14" dur="2000" fill="hold"/>
                                        <p:tgtEl>
                                          <p:spTgt spid="4098"/>
                                        </p:tgtEl>
                                        <p:attrNameLst>
                                          <p:attrName>ppt_x</p:attrName>
                                        </p:attrNameLst>
                                      </p:cBhvr>
                                      <p:tavLst>
                                        <p:tav tm="0">
                                          <p:val>
                                            <p:strVal val="#ppt_x"/>
                                          </p:val>
                                        </p:tav>
                                        <p:tav tm="100000">
                                          <p:val>
                                            <p:strVal val="#ppt_x"/>
                                          </p:val>
                                        </p:tav>
                                      </p:tavLst>
                                    </p:anim>
                                    <p:anim calcmode="lin" valueType="num">
                                      <p:cBhvr>
                                        <p:cTn id="15" dur="2000" fill="hold"/>
                                        <p:tgtEl>
                                          <p:spTgt spid="4098"/>
                                        </p:tgtEl>
                                        <p:attrNameLst>
                                          <p:attrName>ppt_y</p:attrName>
                                        </p:attrNameLst>
                                      </p:cBhvr>
                                      <p:tavLst>
                                        <p:tav tm="0">
                                          <p:val>
                                            <p:strVal val="#ppt_y+.1"/>
                                          </p:val>
                                        </p:tav>
                                        <p:tav tm="100000">
                                          <p:val>
                                            <p:strVal val="#ppt_y"/>
                                          </p:val>
                                        </p:tav>
                                      </p:tavLst>
                                    </p:anim>
                                  </p:childTnLst>
                                </p:cTn>
                              </p:par>
                            </p:childTnLst>
                          </p:cTn>
                        </p:par>
                        <p:par>
                          <p:cTn id="16" fill="hold">
                            <p:stCondLst>
                              <p:cond delay="5250"/>
                            </p:stCondLst>
                            <p:childTnLst>
                              <p:par>
                                <p:cTn id="17" presetID="42" presetClass="entr" presetSubtype="0" fill="hold" nodeType="afterEffect">
                                  <p:stCondLst>
                                    <p:cond delay="0"/>
                                  </p:stCondLst>
                                  <p:childTnLst>
                                    <p:set>
                                      <p:cBhvr>
                                        <p:cTn id="18" dur="1" fill="hold">
                                          <p:stCondLst>
                                            <p:cond delay="0"/>
                                          </p:stCondLst>
                                        </p:cTn>
                                        <p:tgtEl>
                                          <p:spTgt spid="4099"/>
                                        </p:tgtEl>
                                        <p:attrNameLst>
                                          <p:attrName>style.visibility</p:attrName>
                                        </p:attrNameLst>
                                      </p:cBhvr>
                                      <p:to>
                                        <p:strVal val="visible"/>
                                      </p:to>
                                    </p:set>
                                    <p:animEffect transition="in" filter="fade">
                                      <p:cBhvr>
                                        <p:cTn id="19" dur="2250"/>
                                        <p:tgtEl>
                                          <p:spTgt spid="4099"/>
                                        </p:tgtEl>
                                      </p:cBhvr>
                                    </p:animEffect>
                                    <p:anim calcmode="lin" valueType="num">
                                      <p:cBhvr>
                                        <p:cTn id="20" dur="2250" fill="hold"/>
                                        <p:tgtEl>
                                          <p:spTgt spid="4099"/>
                                        </p:tgtEl>
                                        <p:attrNameLst>
                                          <p:attrName>ppt_x</p:attrName>
                                        </p:attrNameLst>
                                      </p:cBhvr>
                                      <p:tavLst>
                                        <p:tav tm="0">
                                          <p:val>
                                            <p:strVal val="#ppt_x"/>
                                          </p:val>
                                        </p:tav>
                                        <p:tav tm="100000">
                                          <p:val>
                                            <p:strVal val="#ppt_x"/>
                                          </p:val>
                                        </p:tav>
                                      </p:tavLst>
                                    </p:anim>
                                    <p:anim calcmode="lin" valueType="num">
                                      <p:cBhvr>
                                        <p:cTn id="21" dur="2250" fill="hold"/>
                                        <p:tgtEl>
                                          <p:spTgt spid="4099"/>
                                        </p:tgtEl>
                                        <p:attrNameLst>
                                          <p:attrName>ppt_y</p:attrName>
                                        </p:attrNameLst>
                                      </p:cBhvr>
                                      <p:tavLst>
                                        <p:tav tm="0">
                                          <p:val>
                                            <p:strVal val="#ppt_y+.1"/>
                                          </p:val>
                                        </p:tav>
                                        <p:tav tm="100000">
                                          <p:val>
                                            <p:strVal val="#ppt_y"/>
                                          </p:val>
                                        </p:tav>
                                      </p:tavLst>
                                    </p:anim>
                                  </p:childTnLst>
                                </p:cTn>
                              </p:par>
                            </p:childTnLst>
                          </p:cTn>
                        </p:par>
                        <p:par>
                          <p:cTn id="22" fill="hold">
                            <p:stCondLst>
                              <p:cond delay="7500"/>
                            </p:stCondLst>
                            <p:childTnLst>
                              <p:par>
                                <p:cTn id="23" presetID="42" presetClass="entr" presetSubtype="0" fill="hold" nodeType="afterEffect">
                                  <p:stCondLst>
                                    <p:cond delay="0"/>
                                  </p:stCondLst>
                                  <p:childTnLst>
                                    <p:set>
                                      <p:cBhvr>
                                        <p:cTn id="24" dur="1" fill="hold">
                                          <p:stCondLst>
                                            <p:cond delay="0"/>
                                          </p:stCondLst>
                                        </p:cTn>
                                        <p:tgtEl>
                                          <p:spTgt spid="4100"/>
                                        </p:tgtEl>
                                        <p:attrNameLst>
                                          <p:attrName>style.visibility</p:attrName>
                                        </p:attrNameLst>
                                      </p:cBhvr>
                                      <p:to>
                                        <p:strVal val="visible"/>
                                      </p:to>
                                    </p:set>
                                    <p:animEffect transition="in" filter="fade">
                                      <p:cBhvr>
                                        <p:cTn id="25" dur="2500"/>
                                        <p:tgtEl>
                                          <p:spTgt spid="4100"/>
                                        </p:tgtEl>
                                      </p:cBhvr>
                                    </p:animEffect>
                                    <p:anim calcmode="lin" valueType="num">
                                      <p:cBhvr>
                                        <p:cTn id="26" dur="2500" fill="hold"/>
                                        <p:tgtEl>
                                          <p:spTgt spid="4100"/>
                                        </p:tgtEl>
                                        <p:attrNameLst>
                                          <p:attrName>ppt_x</p:attrName>
                                        </p:attrNameLst>
                                      </p:cBhvr>
                                      <p:tavLst>
                                        <p:tav tm="0">
                                          <p:val>
                                            <p:strVal val="#ppt_x"/>
                                          </p:val>
                                        </p:tav>
                                        <p:tav tm="100000">
                                          <p:val>
                                            <p:strVal val="#ppt_x"/>
                                          </p:val>
                                        </p:tav>
                                      </p:tavLst>
                                    </p:anim>
                                    <p:anim calcmode="lin" valueType="num">
                                      <p:cBhvr>
                                        <p:cTn id="27" dur="2500" fill="hold"/>
                                        <p:tgtEl>
                                          <p:spTgt spid="4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rmAutofit/>
          </a:bodyPr>
          <a:lstStyle/>
          <a:p>
            <a:r>
              <a:rPr lang="en-US" sz="2800" dirty="0"/>
              <a:t>The European countries need to help the refuges by allowing entry to their countries. Also they should provide </a:t>
            </a:r>
            <a:r>
              <a:rPr lang="en-US" sz="2800" dirty="0" smtClean="0"/>
              <a:t>shelter, </a:t>
            </a:r>
            <a:r>
              <a:rPr lang="en-US" sz="2800" dirty="0"/>
              <a:t>food and stay until their safe return to their </a:t>
            </a:r>
            <a:r>
              <a:rPr lang="en-US" sz="2800" dirty="0" smtClean="0"/>
              <a:t>homes.</a:t>
            </a:r>
            <a:endParaRPr lang="el-GR" sz="2800" dirty="0"/>
          </a:p>
        </p:txBody>
      </p:sp>
      <p:sp>
        <p:nvSpPr>
          <p:cNvPr id="2" name="Τίτλος 1"/>
          <p:cNvSpPr>
            <a:spLocks noGrp="1"/>
          </p:cNvSpPr>
          <p:nvPr>
            <p:ph type="title"/>
          </p:nvPr>
        </p:nvSpPr>
        <p:spPr/>
        <p:txBody>
          <a:bodyPr/>
          <a:lstStyle/>
          <a:p>
            <a:r>
              <a:rPr lang="en-US" dirty="0" smtClean="0"/>
              <a:t>The obligations of Europe   </a:t>
            </a:r>
            <a:endParaRPr lang="el-GR"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1560" y="3789040"/>
            <a:ext cx="3456383" cy="223874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932040" y="3789040"/>
            <a:ext cx="3672408" cy="217093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467534593"/>
      </p:ext>
    </p:extLst>
  </p:cSld>
  <p:clrMapOvr>
    <a:masterClrMapping/>
  </p:clrMapOvr>
  <mc:AlternateContent xmlns:mc="http://schemas.openxmlformats.org/markup-compatibility/2006">
    <mc:Choice xmlns:p14="http://schemas.microsoft.com/office/powerpoint/2010/main" xmlns="" Requires="p14">
      <p:transition spd="slow" p14:dur="2000" advClick="0" advTm="30000">
        <p14:gallery dir="l"/>
      </p:transition>
    </mc:Choice>
    <mc:Fallback>
      <p:transition spd="slow" advClick="0" advTm="3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anim calcmode="lin" valueType="num">
                                      <p:cBhvr>
                                        <p:cTn id="8" dur="3000" fill="hold"/>
                                        <p:tgtEl>
                                          <p:spTgt spid="2"/>
                                        </p:tgtEl>
                                        <p:attrNameLst>
                                          <p:attrName>ppt_x</p:attrName>
                                        </p:attrNameLst>
                                      </p:cBhvr>
                                      <p:tavLst>
                                        <p:tav tm="0">
                                          <p:val>
                                            <p:strVal val="#ppt_x"/>
                                          </p:val>
                                        </p:tav>
                                        <p:tav tm="100000">
                                          <p:val>
                                            <p:strVal val="#ppt_x"/>
                                          </p:val>
                                        </p:tav>
                                      </p:tavLst>
                                    </p:anim>
                                    <p:anim calcmode="lin" valueType="num">
                                      <p:cBhvr>
                                        <p:cTn id="9" dur="3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3000"/>
                            </p:stCondLst>
                            <p:childTnLst>
                              <p:par>
                                <p:cTn id="11" presetID="10"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par>
                          <p:cTn id="14" fill="hold">
                            <p:stCondLst>
                              <p:cond delay="3500"/>
                            </p:stCondLst>
                            <p:childTnLst>
                              <p:par>
                                <p:cTn id="15" presetID="42" presetClass="entr" presetSubtype="0" fill="hold" nodeType="afterEffect">
                                  <p:stCondLst>
                                    <p:cond delay="0"/>
                                  </p:stCondLst>
                                  <p:childTnLst>
                                    <p:set>
                                      <p:cBhvr>
                                        <p:cTn id="16" dur="1" fill="hold">
                                          <p:stCondLst>
                                            <p:cond delay="0"/>
                                          </p:stCondLst>
                                        </p:cTn>
                                        <p:tgtEl>
                                          <p:spTgt spid="5122"/>
                                        </p:tgtEl>
                                        <p:attrNameLst>
                                          <p:attrName>style.visibility</p:attrName>
                                        </p:attrNameLst>
                                      </p:cBhvr>
                                      <p:to>
                                        <p:strVal val="visible"/>
                                      </p:to>
                                    </p:set>
                                    <p:animEffect transition="in" filter="fade">
                                      <p:cBhvr>
                                        <p:cTn id="17" dur="3000"/>
                                        <p:tgtEl>
                                          <p:spTgt spid="5122"/>
                                        </p:tgtEl>
                                      </p:cBhvr>
                                    </p:animEffect>
                                    <p:anim calcmode="lin" valueType="num">
                                      <p:cBhvr>
                                        <p:cTn id="18" dur="3000" fill="hold"/>
                                        <p:tgtEl>
                                          <p:spTgt spid="5122"/>
                                        </p:tgtEl>
                                        <p:attrNameLst>
                                          <p:attrName>ppt_x</p:attrName>
                                        </p:attrNameLst>
                                      </p:cBhvr>
                                      <p:tavLst>
                                        <p:tav tm="0">
                                          <p:val>
                                            <p:strVal val="#ppt_x"/>
                                          </p:val>
                                        </p:tav>
                                        <p:tav tm="100000">
                                          <p:val>
                                            <p:strVal val="#ppt_x"/>
                                          </p:val>
                                        </p:tav>
                                      </p:tavLst>
                                    </p:anim>
                                    <p:anim calcmode="lin" valueType="num">
                                      <p:cBhvr>
                                        <p:cTn id="19" dur="3000" fill="hold"/>
                                        <p:tgtEl>
                                          <p:spTgt spid="5122"/>
                                        </p:tgtEl>
                                        <p:attrNameLst>
                                          <p:attrName>ppt_y</p:attrName>
                                        </p:attrNameLst>
                                      </p:cBhvr>
                                      <p:tavLst>
                                        <p:tav tm="0">
                                          <p:val>
                                            <p:strVal val="#ppt_y+.1"/>
                                          </p:val>
                                        </p:tav>
                                        <p:tav tm="100000">
                                          <p:val>
                                            <p:strVal val="#ppt_y"/>
                                          </p:val>
                                        </p:tav>
                                      </p:tavLst>
                                    </p:anim>
                                  </p:childTnLst>
                                </p:cTn>
                              </p:par>
                            </p:childTnLst>
                          </p:cTn>
                        </p:par>
                        <p:par>
                          <p:cTn id="20" fill="hold">
                            <p:stCondLst>
                              <p:cond delay="6500"/>
                            </p:stCondLst>
                            <p:childTnLst>
                              <p:par>
                                <p:cTn id="21" presetID="42" presetClass="entr" presetSubtype="0" fill="hold" nodeType="afterEffect">
                                  <p:stCondLst>
                                    <p:cond delay="0"/>
                                  </p:stCondLst>
                                  <p:childTnLst>
                                    <p:set>
                                      <p:cBhvr>
                                        <p:cTn id="22" dur="1" fill="hold">
                                          <p:stCondLst>
                                            <p:cond delay="0"/>
                                          </p:stCondLst>
                                        </p:cTn>
                                        <p:tgtEl>
                                          <p:spTgt spid="5123"/>
                                        </p:tgtEl>
                                        <p:attrNameLst>
                                          <p:attrName>style.visibility</p:attrName>
                                        </p:attrNameLst>
                                      </p:cBhvr>
                                      <p:to>
                                        <p:strVal val="visible"/>
                                      </p:to>
                                    </p:set>
                                    <p:animEffect transition="in" filter="fade">
                                      <p:cBhvr>
                                        <p:cTn id="23" dur="3000"/>
                                        <p:tgtEl>
                                          <p:spTgt spid="5123"/>
                                        </p:tgtEl>
                                      </p:cBhvr>
                                    </p:animEffect>
                                    <p:anim calcmode="lin" valueType="num">
                                      <p:cBhvr>
                                        <p:cTn id="24" dur="3000" fill="hold"/>
                                        <p:tgtEl>
                                          <p:spTgt spid="5123"/>
                                        </p:tgtEl>
                                        <p:attrNameLst>
                                          <p:attrName>ppt_x</p:attrName>
                                        </p:attrNameLst>
                                      </p:cBhvr>
                                      <p:tavLst>
                                        <p:tav tm="0">
                                          <p:val>
                                            <p:strVal val="#ppt_x"/>
                                          </p:val>
                                        </p:tav>
                                        <p:tav tm="100000">
                                          <p:val>
                                            <p:strVal val="#ppt_x"/>
                                          </p:val>
                                        </p:tav>
                                      </p:tavLst>
                                    </p:anim>
                                    <p:anim calcmode="lin" valueType="num">
                                      <p:cBhvr>
                                        <p:cTn id="25" dur="3000" fill="hold"/>
                                        <p:tgtEl>
                                          <p:spTgt spid="5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rmAutofit/>
          </a:bodyPr>
          <a:lstStyle/>
          <a:p>
            <a:r>
              <a:rPr lang="en-US" dirty="0" smtClean="0"/>
              <a:t>According to the Geneva Convention on Refugees, a refugee is called any person outside the state of which he is a citizen because of a justified fear. The fear is that he will suffer persecution because of his race, religion or nationality or even because of his status as a member of a particular social group or his / her political views (a political refugee).In addition, it is impossible for him / her to obtain protection from his / her country , out of fear, he does not wish to be protected.</a:t>
            </a:r>
            <a:endParaRPr lang="el-GR" dirty="0"/>
          </a:p>
        </p:txBody>
      </p:sp>
      <p:sp>
        <p:nvSpPr>
          <p:cNvPr id="2" name="Τίτλος 1"/>
          <p:cNvSpPr>
            <a:spLocks noGrp="1"/>
          </p:cNvSpPr>
          <p:nvPr>
            <p:ph type="title"/>
          </p:nvPr>
        </p:nvSpPr>
        <p:spPr/>
        <p:txBody>
          <a:bodyPr>
            <a:normAutofit/>
          </a:bodyPr>
          <a:lstStyle/>
          <a:p>
            <a:r>
              <a:rPr lang="en-US" dirty="0" smtClean="0"/>
              <a:t>The meaning of refugee </a:t>
            </a:r>
            <a:endParaRPr lang="el-GR" dirty="0"/>
          </a:p>
        </p:txBody>
      </p:sp>
    </p:spTree>
    <p:extLst>
      <p:ext uri="{BB962C8B-B14F-4D97-AF65-F5344CB8AC3E}">
        <p14:creationId xmlns:p14="http://schemas.microsoft.com/office/powerpoint/2010/main" xmlns="" val="2300056566"/>
      </p:ext>
    </p:extLst>
  </p:cSld>
  <p:clrMapOvr>
    <a:masterClrMapping/>
  </p:clrMapOvr>
  <mc:AlternateContent xmlns:mc="http://schemas.openxmlformats.org/markup-compatibility/2006">
    <mc:Choice xmlns:p14="http://schemas.microsoft.com/office/powerpoint/2010/main" xmlns="" Requires="p14">
      <p:transition spd="slow" p14:dur="2000" advClick="0" advTm="41000">
        <p14:gallery dir="l"/>
      </p:transition>
    </mc:Choice>
    <mc:Fallback>
      <p:transition spd="slow" advClick="0" advTm="4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500"/>
                                        <p:tgtEl>
                                          <p:spTgt spid="2"/>
                                        </p:tgtEl>
                                      </p:cBhvr>
                                    </p:animEffect>
                                    <p:anim calcmode="lin" valueType="num">
                                      <p:cBhvr>
                                        <p:cTn id="8" dur="1500" fill="hold"/>
                                        <p:tgtEl>
                                          <p:spTgt spid="2"/>
                                        </p:tgtEl>
                                        <p:attrNameLst>
                                          <p:attrName>ppt_x</p:attrName>
                                        </p:attrNameLst>
                                      </p:cBhvr>
                                      <p:tavLst>
                                        <p:tav tm="0">
                                          <p:val>
                                            <p:strVal val="#ppt_x"/>
                                          </p:val>
                                        </p:tav>
                                        <p:tav tm="100000">
                                          <p:val>
                                            <p:strVal val="#ppt_x"/>
                                          </p:val>
                                        </p:tav>
                                      </p:tavLst>
                                    </p:anim>
                                    <p:anim calcmode="lin" valueType="num">
                                      <p:cBhvr>
                                        <p:cTn id="9" dur="1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10"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rmAutofit/>
          </a:bodyPr>
          <a:lstStyle/>
          <a:p>
            <a:r>
              <a:rPr lang="en-US" sz="3600" dirty="0" smtClean="0"/>
              <a:t>Written and directed by Panagiotis Filippopoulos </a:t>
            </a:r>
          </a:p>
          <a:p>
            <a:r>
              <a:rPr lang="en-US" sz="3600" dirty="0" smtClean="0"/>
              <a:t>Class: </a:t>
            </a:r>
            <a:r>
              <a:rPr lang="el-GR" sz="3600" dirty="0" smtClean="0"/>
              <a:t>Β3</a:t>
            </a:r>
          </a:p>
          <a:p>
            <a:r>
              <a:rPr lang="en-US" sz="3600" dirty="0" smtClean="0"/>
              <a:t>School: 13th High School of Patras</a:t>
            </a:r>
            <a:endParaRPr lang="el-GR" sz="3600" dirty="0"/>
          </a:p>
        </p:txBody>
      </p:sp>
    </p:spTree>
    <p:extLst>
      <p:ext uri="{BB962C8B-B14F-4D97-AF65-F5344CB8AC3E}">
        <p14:creationId xmlns:p14="http://schemas.microsoft.com/office/powerpoint/2010/main" xmlns="" val="3538092166"/>
      </p:ext>
    </p:extLst>
  </p:cSld>
  <p:clrMapOvr>
    <a:masterClrMapping/>
  </p:clrMapOvr>
  <mc:AlternateContent xmlns:mc="http://schemas.openxmlformats.org/markup-compatibility/2006">
    <mc:Choice xmlns:p14="http://schemas.microsoft.com/office/powerpoint/2010/main" xmlns="" Requires="p14">
      <p:transition spd="slow" p14:dur="2000" advClick="0" advTm="14000">
        <p14:gallery dir="l"/>
      </p:transition>
    </mc:Choice>
    <mc:Fallback>
      <p:transition spd="slow" advClick="0" advTm="1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3000"/>
                                        <p:tgtEl>
                                          <p:spTgt spid="3">
                                            <p:txEl>
                                              <p:pRg st="0" end="0"/>
                                            </p:txEl>
                                          </p:spTgt>
                                        </p:tgtEl>
                                      </p:cBhvr>
                                    </p:animEffect>
                                    <p:anim calcmode="lin" valueType="num">
                                      <p:cBhvr>
                                        <p:cTn id="8" dur="3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3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3000"/>
                            </p:stCondLst>
                            <p:childTnLst>
                              <p:par>
                                <p:cTn id="11" presetID="42"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3000"/>
                                        <p:tgtEl>
                                          <p:spTgt spid="3">
                                            <p:txEl>
                                              <p:pRg st="1" end="1"/>
                                            </p:txEl>
                                          </p:spTgt>
                                        </p:tgtEl>
                                      </p:cBhvr>
                                    </p:animEffect>
                                    <p:anim calcmode="lin" valueType="num">
                                      <p:cBhvr>
                                        <p:cTn id="14" dur="3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3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6000"/>
                            </p:stCondLst>
                            <p:childTnLst>
                              <p:par>
                                <p:cTn id="17" presetID="42"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3000"/>
                                        <p:tgtEl>
                                          <p:spTgt spid="3">
                                            <p:txEl>
                                              <p:pRg st="2" end="2"/>
                                            </p:txEl>
                                          </p:spTgt>
                                        </p:tgtEl>
                                      </p:cBhvr>
                                    </p:animEffect>
                                    <p:anim calcmode="lin" valueType="num">
                                      <p:cBhvr>
                                        <p:cTn id="20" dur="3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3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3946450"/>
          </a:xfrm>
        </p:spPr>
        <p:txBody>
          <a:bodyPr>
            <a:normAutofit/>
          </a:bodyPr>
          <a:lstStyle/>
          <a:p>
            <a:r>
              <a:rPr lang="en-US" sz="4800" dirty="0" smtClean="0"/>
              <a:t>Thank you for your attention. </a:t>
            </a:r>
            <a:endParaRPr lang="el-GR" sz="4800" dirty="0"/>
          </a:p>
        </p:txBody>
      </p:sp>
    </p:spTree>
    <p:extLst>
      <p:ext uri="{BB962C8B-B14F-4D97-AF65-F5344CB8AC3E}">
        <p14:creationId xmlns:p14="http://schemas.microsoft.com/office/powerpoint/2010/main" xmlns="" val="874883096"/>
      </p:ext>
    </p:extLst>
  </p:cSld>
  <p:clrMapOvr>
    <a:masterClrMapping/>
  </p:clrMapOvr>
  <mc:AlternateContent xmlns:mc="http://schemas.openxmlformats.org/markup-compatibility/2006">
    <mc:Choice xmlns:p14="http://schemas.microsoft.com/office/powerpoint/2010/main" xmlns="" Requires="p14">
      <p:transition spd="slow" p14:dur="2000" advClick="0" advTm="10000">
        <p14:gallery dir="l"/>
      </p:transition>
    </mc:Choice>
    <mc:Fallback>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anim calcmode="lin" valueType="num">
                                      <p:cBhvr>
                                        <p:cTn id="8" dur="3000" fill="hold"/>
                                        <p:tgtEl>
                                          <p:spTgt spid="2"/>
                                        </p:tgtEl>
                                        <p:attrNameLst>
                                          <p:attrName>ppt_x</p:attrName>
                                        </p:attrNameLst>
                                      </p:cBhvr>
                                      <p:tavLst>
                                        <p:tav tm="0">
                                          <p:val>
                                            <p:strVal val="#ppt_x"/>
                                          </p:val>
                                        </p:tav>
                                        <p:tav tm="100000">
                                          <p:val>
                                            <p:strVal val="#ppt_x"/>
                                          </p:val>
                                        </p:tav>
                                      </p:tavLst>
                                    </p:anim>
                                    <p:anim calcmode="lin" valueType="num">
                                      <p:cBhvr>
                                        <p:cTn id="9" dur="3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rmAutofit/>
          </a:bodyPr>
          <a:lstStyle/>
          <a:p>
            <a:r>
              <a:rPr lang="en-US" sz="2400" dirty="0" smtClean="0"/>
              <a:t>The "Asia Minor Catastrophe"  describes the last phase of the Asia Minor campaign and  the end of the "Greek-Turkish War of 1919-22“. The Greek army wanted to protect the population of the area. However, Greece did not manage to win the war. The front collapsed. This resulted to the widespread expulsion of a large part of the Greek and Christian population from Asia Minor. </a:t>
            </a:r>
            <a:endParaRPr lang="el-GR" sz="2400" dirty="0"/>
          </a:p>
        </p:txBody>
      </p:sp>
      <p:sp>
        <p:nvSpPr>
          <p:cNvPr id="2" name="Τίτλος 1"/>
          <p:cNvSpPr>
            <a:spLocks noGrp="1"/>
          </p:cNvSpPr>
          <p:nvPr>
            <p:ph type="title"/>
          </p:nvPr>
        </p:nvSpPr>
        <p:spPr/>
        <p:txBody>
          <a:bodyPr/>
          <a:lstStyle/>
          <a:p>
            <a:r>
              <a:rPr lang="en-US" dirty="0" smtClean="0"/>
              <a:t>The “Asia Minor Catastrophe”</a:t>
            </a:r>
            <a:endParaRPr lang="el-GR"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16016" y="4437112"/>
            <a:ext cx="4004510" cy="187220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363485947"/>
      </p:ext>
    </p:extLst>
  </p:cSld>
  <p:clrMapOvr>
    <a:masterClrMapping/>
  </p:clrMapOvr>
  <mc:AlternateContent xmlns:mc="http://schemas.openxmlformats.org/markup-compatibility/2006">
    <mc:Choice xmlns:p14="http://schemas.microsoft.com/office/powerpoint/2010/main" xmlns="" Requires="p14">
      <p:transition spd="slow" p14:dur="2000" advClick="0" advTm="30000">
        <p14:gallery dir="l"/>
      </p:transition>
    </mc:Choice>
    <mc:Fallback>
      <p:transition spd="slow" advClick="0" advTm="3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500"/>
                                        <p:tgtEl>
                                          <p:spTgt spid="2"/>
                                        </p:tgtEl>
                                      </p:cBhvr>
                                    </p:animEffect>
                                    <p:anim calcmode="lin" valueType="num">
                                      <p:cBhvr>
                                        <p:cTn id="8" dur="1500" fill="hold"/>
                                        <p:tgtEl>
                                          <p:spTgt spid="2"/>
                                        </p:tgtEl>
                                        <p:attrNameLst>
                                          <p:attrName>ppt_x</p:attrName>
                                        </p:attrNameLst>
                                      </p:cBhvr>
                                      <p:tavLst>
                                        <p:tav tm="0">
                                          <p:val>
                                            <p:strVal val="#ppt_x"/>
                                          </p:val>
                                        </p:tav>
                                        <p:tav tm="100000">
                                          <p:val>
                                            <p:strVal val="#ppt_x"/>
                                          </p:val>
                                        </p:tav>
                                      </p:tavLst>
                                    </p:anim>
                                    <p:anim calcmode="lin" valueType="num">
                                      <p:cBhvr>
                                        <p:cTn id="9" dur="1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10"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2000"/>
                                        <p:tgtEl>
                                          <p:spTgt spid="1026"/>
                                        </p:tgtEl>
                                      </p:cBhvr>
                                    </p:animEffect>
                                    <p:anim calcmode="lin" valueType="num">
                                      <p:cBhvr>
                                        <p:cTn id="18" dur="2000" fill="hold"/>
                                        <p:tgtEl>
                                          <p:spTgt spid="1026"/>
                                        </p:tgtEl>
                                        <p:attrNameLst>
                                          <p:attrName>ppt_x</p:attrName>
                                        </p:attrNameLst>
                                      </p:cBhvr>
                                      <p:tavLst>
                                        <p:tav tm="0">
                                          <p:val>
                                            <p:strVal val="#ppt_x"/>
                                          </p:val>
                                        </p:tav>
                                        <p:tav tm="100000">
                                          <p:val>
                                            <p:strVal val="#ppt_x"/>
                                          </p:val>
                                        </p:tav>
                                      </p:tavLst>
                                    </p:anim>
                                    <p:anim calcmode="lin" valueType="num">
                                      <p:cBhvr>
                                        <p:cTn id="19" dur="2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rmAutofit/>
          </a:bodyPr>
          <a:lstStyle/>
          <a:p>
            <a:r>
              <a:rPr lang="en-US" sz="2400" dirty="0" smtClean="0"/>
              <a:t>The division of Greek society and politics into “royalists" and "Venizelists".</a:t>
            </a:r>
          </a:p>
          <a:p>
            <a:r>
              <a:rPr lang="en-US" sz="2400" dirty="0" smtClean="0"/>
              <a:t>Diplomatic isolation of Greece due to: (a) the return of King Constantine and (b) the diplomatic skills of Kemal Ataturk.</a:t>
            </a:r>
          </a:p>
          <a:p>
            <a:r>
              <a:rPr lang="en-US" sz="2400" dirty="0" smtClean="0"/>
              <a:t>The continuation of the military operations in Asia Minor, despite the counterproductive promises of the government.</a:t>
            </a:r>
          </a:p>
          <a:p>
            <a:r>
              <a:rPr lang="en-US" sz="2400" dirty="0" smtClean="0"/>
              <a:t>The military capabilities of Kemal and the nationalism of the Turks.</a:t>
            </a:r>
            <a:endParaRPr lang="el-GR" sz="2400" dirty="0"/>
          </a:p>
        </p:txBody>
      </p:sp>
      <p:sp>
        <p:nvSpPr>
          <p:cNvPr id="2" name="Τίτλος 1"/>
          <p:cNvSpPr>
            <a:spLocks noGrp="1"/>
          </p:cNvSpPr>
          <p:nvPr>
            <p:ph type="title"/>
          </p:nvPr>
        </p:nvSpPr>
        <p:spPr/>
        <p:txBody>
          <a:bodyPr/>
          <a:lstStyle/>
          <a:p>
            <a:r>
              <a:rPr lang="en-US" dirty="0" smtClean="0"/>
              <a:t>Some</a:t>
            </a:r>
            <a:r>
              <a:rPr lang="en-US" dirty="0"/>
              <a:t> </a:t>
            </a:r>
            <a:r>
              <a:rPr lang="en-US" dirty="0" smtClean="0"/>
              <a:t>causes of this catastrophe </a:t>
            </a:r>
            <a:endParaRPr lang="el-GR"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143516" y="4797152"/>
            <a:ext cx="3312368" cy="175375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603407840"/>
      </p:ext>
    </p:extLst>
  </p:cSld>
  <p:clrMapOvr>
    <a:masterClrMapping/>
  </p:clrMapOvr>
  <mc:AlternateContent xmlns:mc="http://schemas.openxmlformats.org/markup-compatibility/2006">
    <mc:Choice xmlns:p14="http://schemas.microsoft.com/office/powerpoint/2010/main" xmlns="" Requires="p14">
      <p:transition spd="slow" p14:dur="2000" advClick="0" advTm="31000">
        <p14:gallery dir="l"/>
      </p:transition>
    </mc:Choice>
    <mc:Fallback>
      <p:transition spd="slow" advClick="0" advTm="3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ppt_x</p:attrName>
                                        </p:attrNameLst>
                                      </p:cBhvr>
                                      <p:tavLst>
                                        <p:tav tm="0">
                                          <p:val>
                                            <p:strVal val="#ppt_x"/>
                                          </p:val>
                                        </p:tav>
                                        <p:tav tm="100000">
                                          <p:val>
                                            <p:strVal val="#ppt_x"/>
                                          </p:val>
                                        </p:tav>
                                      </p:tavLst>
                                    </p:anim>
                                    <p:anim calcmode="lin" valueType="num">
                                      <p:cBhvr>
                                        <p:cTn id="9" dur="2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10"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par>
                          <p:cTn id="23" fill="hold">
                            <p:stCondLst>
                              <p:cond delay="2500"/>
                            </p:stCondLst>
                            <p:childTnLst>
                              <p:par>
                                <p:cTn id="24" presetID="42" presetClass="entr" presetSubtype="0" fill="hold" nodeType="afterEffect">
                                  <p:stCondLst>
                                    <p:cond delay="0"/>
                                  </p:stCondLst>
                                  <p:childTnLst>
                                    <p:set>
                                      <p:cBhvr>
                                        <p:cTn id="25" dur="1" fill="hold">
                                          <p:stCondLst>
                                            <p:cond delay="0"/>
                                          </p:stCondLst>
                                        </p:cTn>
                                        <p:tgtEl>
                                          <p:spTgt spid="2050"/>
                                        </p:tgtEl>
                                        <p:attrNameLst>
                                          <p:attrName>style.visibility</p:attrName>
                                        </p:attrNameLst>
                                      </p:cBhvr>
                                      <p:to>
                                        <p:strVal val="visible"/>
                                      </p:to>
                                    </p:set>
                                    <p:animEffect transition="in" filter="fade">
                                      <p:cBhvr>
                                        <p:cTn id="26" dur="2000"/>
                                        <p:tgtEl>
                                          <p:spTgt spid="2050"/>
                                        </p:tgtEl>
                                      </p:cBhvr>
                                    </p:animEffect>
                                    <p:anim calcmode="lin" valueType="num">
                                      <p:cBhvr>
                                        <p:cTn id="27" dur="2000" fill="hold"/>
                                        <p:tgtEl>
                                          <p:spTgt spid="2050"/>
                                        </p:tgtEl>
                                        <p:attrNameLst>
                                          <p:attrName>ppt_x</p:attrName>
                                        </p:attrNameLst>
                                      </p:cBhvr>
                                      <p:tavLst>
                                        <p:tav tm="0">
                                          <p:val>
                                            <p:strVal val="#ppt_x"/>
                                          </p:val>
                                        </p:tav>
                                        <p:tav tm="100000">
                                          <p:val>
                                            <p:strVal val="#ppt_x"/>
                                          </p:val>
                                        </p:tav>
                                      </p:tavLst>
                                    </p:anim>
                                    <p:anim calcmode="lin" valueType="num">
                                      <p:cBhvr>
                                        <p:cTn id="28" dur="2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rmAutofit/>
          </a:bodyPr>
          <a:lstStyle/>
          <a:p>
            <a:r>
              <a:rPr lang="en-US" dirty="0" smtClean="0"/>
              <a:t>The Armenians were also persecuted by the Turkish army. Only in September 1920 50.000 Armenians were executed </a:t>
            </a:r>
            <a:endParaRPr lang="el-GR" dirty="0"/>
          </a:p>
        </p:txBody>
      </p:sp>
      <p:sp>
        <p:nvSpPr>
          <p:cNvPr id="2" name="Τίτλος 1"/>
          <p:cNvSpPr>
            <a:spLocks noGrp="1"/>
          </p:cNvSpPr>
          <p:nvPr>
            <p:ph type="title"/>
          </p:nvPr>
        </p:nvSpPr>
        <p:spPr/>
        <p:txBody>
          <a:bodyPr/>
          <a:lstStyle/>
          <a:p>
            <a:r>
              <a:rPr lang="en-US" dirty="0" smtClean="0"/>
              <a:t>Armenian Genocide</a:t>
            </a:r>
            <a:endParaRPr lang="el-GR" dirty="0"/>
          </a:p>
        </p:txBody>
      </p:sp>
      <p:pic>
        <p:nvPicPr>
          <p:cNvPr id="3076"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915816" y="3212976"/>
            <a:ext cx="4994498" cy="280831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213004399"/>
      </p:ext>
    </p:extLst>
  </p:cSld>
  <p:clrMapOvr>
    <a:masterClrMapping/>
  </p:clrMapOvr>
  <mc:AlternateContent xmlns:mc="http://schemas.openxmlformats.org/markup-compatibility/2006">
    <mc:Choice xmlns:p14="http://schemas.microsoft.com/office/powerpoint/2010/main" xmlns="" Requires="p14">
      <p:transition spd="slow" p14:dur="2000" advClick="0" advTm="15000">
        <p14:gallery dir="l"/>
      </p:transition>
    </mc:Choice>
    <mc:Fallback>
      <p:transition spd="slow" advClick="0" advTm="1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ppt_x</p:attrName>
                                        </p:attrNameLst>
                                      </p:cBhvr>
                                      <p:tavLst>
                                        <p:tav tm="0">
                                          <p:val>
                                            <p:strVal val="#ppt_x"/>
                                          </p:val>
                                        </p:tav>
                                        <p:tav tm="100000">
                                          <p:val>
                                            <p:strVal val="#ppt_x"/>
                                          </p:val>
                                        </p:tav>
                                      </p:tavLst>
                                    </p:anim>
                                    <p:anim calcmode="lin" valueType="num">
                                      <p:cBhvr>
                                        <p:cTn id="9" dur="2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10"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par>
                          <p:cTn id="14" fill="hold">
                            <p:stCondLst>
                              <p:cond delay="2500"/>
                            </p:stCondLst>
                            <p:childTnLst>
                              <p:par>
                                <p:cTn id="15" presetID="42" presetClass="entr" presetSubtype="0" fill="hold" nodeType="afterEffect">
                                  <p:stCondLst>
                                    <p:cond delay="0"/>
                                  </p:stCondLst>
                                  <p:childTnLst>
                                    <p:set>
                                      <p:cBhvr>
                                        <p:cTn id="16" dur="1" fill="hold">
                                          <p:stCondLst>
                                            <p:cond delay="0"/>
                                          </p:stCondLst>
                                        </p:cTn>
                                        <p:tgtEl>
                                          <p:spTgt spid="3076"/>
                                        </p:tgtEl>
                                        <p:attrNameLst>
                                          <p:attrName>style.visibility</p:attrName>
                                        </p:attrNameLst>
                                      </p:cBhvr>
                                      <p:to>
                                        <p:strVal val="visible"/>
                                      </p:to>
                                    </p:set>
                                    <p:animEffect transition="in" filter="fade">
                                      <p:cBhvr>
                                        <p:cTn id="17" dur="3000"/>
                                        <p:tgtEl>
                                          <p:spTgt spid="3076"/>
                                        </p:tgtEl>
                                      </p:cBhvr>
                                    </p:animEffect>
                                    <p:anim calcmode="lin" valueType="num">
                                      <p:cBhvr>
                                        <p:cTn id="18" dur="3000" fill="hold"/>
                                        <p:tgtEl>
                                          <p:spTgt spid="3076"/>
                                        </p:tgtEl>
                                        <p:attrNameLst>
                                          <p:attrName>ppt_x</p:attrName>
                                        </p:attrNameLst>
                                      </p:cBhvr>
                                      <p:tavLst>
                                        <p:tav tm="0">
                                          <p:val>
                                            <p:strVal val="#ppt_x"/>
                                          </p:val>
                                        </p:tav>
                                        <p:tav tm="100000">
                                          <p:val>
                                            <p:strVal val="#ppt_x"/>
                                          </p:val>
                                        </p:tav>
                                      </p:tavLst>
                                    </p:anim>
                                    <p:anim calcmode="lin" valueType="num">
                                      <p:cBhvr>
                                        <p:cTn id="19" dur="3000" fill="hold"/>
                                        <p:tgtEl>
                                          <p:spTgt spid="30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899592" y="476672"/>
            <a:ext cx="3528392" cy="276071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88024" y="476672"/>
            <a:ext cx="3713212" cy="273630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12017" y="3501008"/>
            <a:ext cx="6984776" cy="280831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927066925"/>
      </p:ext>
    </p:extLst>
  </p:cSld>
  <p:clrMapOvr>
    <a:masterClrMapping/>
  </p:clrMapOvr>
  <mc:AlternateContent xmlns:mc="http://schemas.openxmlformats.org/markup-compatibility/2006">
    <mc:Choice xmlns:p14="http://schemas.microsoft.com/office/powerpoint/2010/main" xmlns="" Requires="p14">
      <p:transition spd="slow" p14:dur="2000" advClick="0" advTm="7000">
        <p14:gallery dir="l"/>
      </p:transition>
    </mc:Choice>
    <mc:Fallback>
      <p:transition spd="slow" advClick="0" advTm="7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027"/>
                                        </p:tgtEl>
                                        <p:attrNameLst>
                                          <p:attrName>style.visibility</p:attrName>
                                        </p:attrNameLst>
                                      </p:cBhvr>
                                      <p:to>
                                        <p:strVal val="visible"/>
                                      </p:to>
                                    </p:set>
                                    <p:animEffect transition="in" filter="fade">
                                      <p:cBhvr>
                                        <p:cTn id="13" dur="1000"/>
                                        <p:tgtEl>
                                          <p:spTgt spid="1027"/>
                                        </p:tgtEl>
                                      </p:cBhvr>
                                    </p:animEffect>
                                    <p:anim calcmode="lin" valueType="num">
                                      <p:cBhvr>
                                        <p:cTn id="14" dur="1000" fill="hold"/>
                                        <p:tgtEl>
                                          <p:spTgt spid="1027"/>
                                        </p:tgtEl>
                                        <p:attrNameLst>
                                          <p:attrName>ppt_x</p:attrName>
                                        </p:attrNameLst>
                                      </p:cBhvr>
                                      <p:tavLst>
                                        <p:tav tm="0">
                                          <p:val>
                                            <p:strVal val="#ppt_x"/>
                                          </p:val>
                                        </p:tav>
                                        <p:tav tm="100000">
                                          <p:val>
                                            <p:strVal val="#ppt_x"/>
                                          </p:val>
                                        </p:tav>
                                      </p:tavLst>
                                    </p:anim>
                                    <p:anim calcmode="lin" valueType="num">
                                      <p:cBhvr>
                                        <p:cTn id="15" dur="1000" fill="hold"/>
                                        <p:tgtEl>
                                          <p:spTgt spid="102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028"/>
                                        </p:tgtEl>
                                        <p:attrNameLst>
                                          <p:attrName>style.visibility</p:attrName>
                                        </p:attrNameLst>
                                      </p:cBhvr>
                                      <p:to>
                                        <p:strVal val="visible"/>
                                      </p:to>
                                    </p:set>
                                    <p:animEffect transition="in" filter="fade">
                                      <p:cBhvr>
                                        <p:cTn id="19" dur="1000"/>
                                        <p:tgtEl>
                                          <p:spTgt spid="1028"/>
                                        </p:tgtEl>
                                      </p:cBhvr>
                                    </p:animEffect>
                                    <p:anim calcmode="lin" valueType="num">
                                      <p:cBhvr>
                                        <p:cTn id="20" dur="1000" fill="hold"/>
                                        <p:tgtEl>
                                          <p:spTgt spid="1028"/>
                                        </p:tgtEl>
                                        <p:attrNameLst>
                                          <p:attrName>ppt_x</p:attrName>
                                        </p:attrNameLst>
                                      </p:cBhvr>
                                      <p:tavLst>
                                        <p:tav tm="0">
                                          <p:val>
                                            <p:strVal val="#ppt_x"/>
                                          </p:val>
                                        </p:tav>
                                        <p:tav tm="100000">
                                          <p:val>
                                            <p:strVal val="#ppt_x"/>
                                          </p:val>
                                        </p:tav>
                                      </p:tavLst>
                                    </p:anim>
                                    <p:anim calcmode="lin" valueType="num">
                                      <p:cBhvr>
                                        <p:cTn id="21"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rmAutofit/>
          </a:bodyPr>
          <a:lstStyle/>
          <a:p>
            <a:r>
              <a:rPr lang="en-US" dirty="0" smtClean="0"/>
              <a:t>The Turks wanted to eliminate every Greek element from Asia Minor, committing crimes. </a:t>
            </a:r>
            <a:r>
              <a:rPr lang="en-US" dirty="0"/>
              <a:t>A</a:t>
            </a:r>
            <a:r>
              <a:rPr lang="en-US" dirty="0" smtClean="0"/>
              <a:t>ccording to the testimonies of the Western eyewitnesses there were massive burnings of buildings, rape, massacres, executions, torture, etc. According to the London Times correspondent, many Christians were burned in their churches when they fled to them, and the Turks were putting fire on them. Also America witnesses verifying the same stories.</a:t>
            </a:r>
            <a:endParaRPr lang="el-GR" dirty="0"/>
          </a:p>
        </p:txBody>
      </p:sp>
      <p:sp>
        <p:nvSpPr>
          <p:cNvPr id="2" name="Τίτλος 1"/>
          <p:cNvSpPr>
            <a:spLocks noGrp="1"/>
          </p:cNvSpPr>
          <p:nvPr>
            <p:ph type="title"/>
          </p:nvPr>
        </p:nvSpPr>
        <p:spPr/>
        <p:txBody>
          <a:bodyPr>
            <a:normAutofit fontScale="90000"/>
          </a:bodyPr>
          <a:lstStyle/>
          <a:p>
            <a:r>
              <a:rPr lang="en-US" dirty="0" smtClean="0"/>
              <a:t>The elimination of the Greeks of Asia Minor</a:t>
            </a:r>
            <a:endParaRPr lang="el-GR" dirty="0"/>
          </a:p>
        </p:txBody>
      </p:sp>
    </p:spTree>
    <p:extLst>
      <p:ext uri="{BB962C8B-B14F-4D97-AF65-F5344CB8AC3E}">
        <p14:creationId xmlns:p14="http://schemas.microsoft.com/office/powerpoint/2010/main" xmlns="" val="3813186576"/>
      </p:ext>
    </p:extLst>
  </p:cSld>
  <p:clrMapOvr>
    <a:masterClrMapping/>
  </p:clrMapOvr>
  <mc:AlternateContent xmlns:mc="http://schemas.openxmlformats.org/markup-compatibility/2006">
    <mc:Choice xmlns:p14="http://schemas.microsoft.com/office/powerpoint/2010/main" xmlns="" Requires="p14">
      <p:transition spd="slow" p14:dur="2000" advClick="0" advTm="35000">
        <p14:gallery dir="l"/>
      </p:transition>
    </mc:Choice>
    <mc:Fallback>
      <p:transition spd="slow" advClick="0" advTm="3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ppt_x</p:attrName>
                                        </p:attrNameLst>
                                      </p:cBhvr>
                                      <p:tavLst>
                                        <p:tav tm="0">
                                          <p:val>
                                            <p:strVal val="#ppt_x"/>
                                          </p:val>
                                        </p:tav>
                                        <p:tav tm="100000">
                                          <p:val>
                                            <p:strVal val="#ppt_x"/>
                                          </p:val>
                                        </p:tav>
                                      </p:tavLst>
                                    </p:anim>
                                    <p:anim calcmode="lin" valueType="num">
                                      <p:cBhvr>
                                        <p:cTn id="9" dur="2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10"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Children of Asia Minor </a:t>
            </a:r>
            <a:endParaRPr lang="el-GR" dirty="0"/>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53684" y="1704053"/>
            <a:ext cx="8424936" cy="45398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08854057"/>
      </p:ext>
    </p:extLst>
  </p:cSld>
  <p:clrMapOvr>
    <a:masterClrMapping/>
  </p:clrMapOvr>
  <mc:AlternateContent xmlns:mc="http://schemas.openxmlformats.org/markup-compatibility/2006">
    <mc:Choice xmlns:p14="http://schemas.microsoft.com/office/powerpoint/2010/main" xmlns="" Requires="p14">
      <p:transition spd="slow" p14:dur="2000" advClick="0" advTm="5000">
        <p14:gallery dir="l"/>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51"/>
                                        </p:tgtEl>
                                        <p:attrNameLst>
                                          <p:attrName>style.visibility</p:attrName>
                                        </p:attrNameLst>
                                      </p:cBhvr>
                                      <p:to>
                                        <p:strVal val="visible"/>
                                      </p:to>
                                    </p:set>
                                    <p:animEffect transition="in" filter="fade">
                                      <p:cBhvr>
                                        <p:cTn id="14" dur="3000"/>
                                        <p:tgtEl>
                                          <p:spTgt spid="2051"/>
                                        </p:tgtEl>
                                      </p:cBhvr>
                                    </p:animEffect>
                                    <p:anim calcmode="lin" valueType="num">
                                      <p:cBhvr>
                                        <p:cTn id="15" dur="3000" fill="hold"/>
                                        <p:tgtEl>
                                          <p:spTgt spid="2051"/>
                                        </p:tgtEl>
                                        <p:attrNameLst>
                                          <p:attrName>ppt_x</p:attrName>
                                        </p:attrNameLst>
                                      </p:cBhvr>
                                      <p:tavLst>
                                        <p:tav tm="0">
                                          <p:val>
                                            <p:strVal val="#ppt_x"/>
                                          </p:val>
                                        </p:tav>
                                        <p:tav tm="100000">
                                          <p:val>
                                            <p:strVal val="#ppt_x"/>
                                          </p:val>
                                        </p:tav>
                                      </p:tavLst>
                                    </p:anim>
                                    <p:anim calcmode="lin" valueType="num">
                                      <p:cBhvr>
                                        <p:cTn id="16" dur="3000" fill="hold"/>
                                        <p:tgtEl>
                                          <p:spTgt spid="20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rmAutofit/>
          </a:bodyPr>
          <a:lstStyle/>
          <a:p>
            <a:r>
              <a:rPr lang="en-US" sz="2800" dirty="0" smtClean="0"/>
              <a:t>The people who survived sled to Greece, the nearby Greek islands of Lesvos, Chios and Samos. Also, some of them are still alive and the only thing that they can say is that  the “Asia </a:t>
            </a:r>
            <a:r>
              <a:rPr lang="en-US" sz="2800" dirty="0"/>
              <a:t>M</a:t>
            </a:r>
            <a:r>
              <a:rPr lang="en-US" sz="2800" dirty="0" smtClean="0"/>
              <a:t>inor Catastrophe” was one of the most sorrowful and deadly events of all the times.   </a:t>
            </a:r>
            <a:endParaRPr lang="el-GR" sz="2800" dirty="0"/>
          </a:p>
        </p:txBody>
      </p:sp>
      <p:sp>
        <p:nvSpPr>
          <p:cNvPr id="2" name="Τίτλος 1"/>
          <p:cNvSpPr>
            <a:spLocks noGrp="1"/>
          </p:cNvSpPr>
          <p:nvPr>
            <p:ph type="title"/>
          </p:nvPr>
        </p:nvSpPr>
        <p:spPr/>
        <p:txBody>
          <a:bodyPr/>
          <a:lstStyle/>
          <a:p>
            <a:r>
              <a:rPr lang="en-US" dirty="0" smtClean="0"/>
              <a:t>Testimonies from survivors</a:t>
            </a:r>
            <a:endParaRPr lang="el-GR" dirty="0"/>
          </a:p>
        </p:txBody>
      </p:sp>
    </p:spTree>
    <p:extLst>
      <p:ext uri="{BB962C8B-B14F-4D97-AF65-F5344CB8AC3E}">
        <p14:creationId xmlns:p14="http://schemas.microsoft.com/office/powerpoint/2010/main" xmlns="" val="3129045923"/>
      </p:ext>
    </p:extLst>
  </p:cSld>
  <p:clrMapOvr>
    <a:masterClrMapping/>
  </p:clrMapOvr>
  <mc:AlternateContent xmlns:mc="http://schemas.openxmlformats.org/markup-compatibility/2006">
    <mc:Choice xmlns:p14="http://schemas.microsoft.com/office/powerpoint/2010/main" xmlns="" Requires="p14">
      <p:transition spd="slow" p14:dur="2000" advClick="0" advTm="25000">
        <p14:gallery dir="l"/>
      </p:transition>
    </mc:Choice>
    <mc:Fallback>
      <p:transition spd="slow" advClick="0" advTm="2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0"/>
                                        <p:tgtEl>
                                          <p:spTgt spid="2"/>
                                        </p:tgtEl>
                                      </p:cBhvr>
                                    </p:animEffect>
                                    <p:anim calcmode="lin" valueType="num">
                                      <p:cBhvr>
                                        <p:cTn id="8" dur="2500" fill="hold"/>
                                        <p:tgtEl>
                                          <p:spTgt spid="2"/>
                                        </p:tgtEl>
                                        <p:attrNameLst>
                                          <p:attrName>ppt_x</p:attrName>
                                        </p:attrNameLst>
                                      </p:cBhvr>
                                      <p:tavLst>
                                        <p:tav tm="0">
                                          <p:val>
                                            <p:strVal val="#ppt_x"/>
                                          </p:val>
                                        </p:tav>
                                        <p:tav tm="100000">
                                          <p:val>
                                            <p:strVal val="#ppt_x"/>
                                          </p:val>
                                        </p:tav>
                                      </p:tavLst>
                                    </p:anim>
                                    <p:anim calcmode="lin" valueType="num">
                                      <p:cBhvr>
                                        <p:cTn id="9" dur="2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2500"/>
                            </p:stCondLst>
                            <p:childTnLst>
                              <p:par>
                                <p:cTn id="11" presetID="10"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Χαρτί">
  <a:themeElements>
    <a:clrScheme name="Χαρτί">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Χαρτί">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Χαρτί">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712</TotalTime>
  <Words>777</Words>
  <Application>Microsoft Office PowerPoint</Application>
  <PresentationFormat>Προβολή στην οθόνη (4:3)</PresentationFormat>
  <Paragraphs>38</Paragraphs>
  <Slides>21</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21</vt:i4>
      </vt:variant>
    </vt:vector>
  </HeadingPairs>
  <TitlesOfParts>
    <vt:vector size="22" baseType="lpstr">
      <vt:lpstr>Χαρτί</vt:lpstr>
      <vt:lpstr>The black pages of expulsion      </vt:lpstr>
      <vt:lpstr>The meaning of refugee </vt:lpstr>
      <vt:lpstr>The “Asia Minor Catastrophe”</vt:lpstr>
      <vt:lpstr>Some causes of this catastrophe </vt:lpstr>
      <vt:lpstr>Armenian Genocide</vt:lpstr>
      <vt:lpstr>Διαφάνεια 6</vt:lpstr>
      <vt:lpstr>The elimination of the Greeks of Asia Minor</vt:lpstr>
      <vt:lpstr>Children of Asia Minor </vt:lpstr>
      <vt:lpstr>Testimonies from survivors</vt:lpstr>
      <vt:lpstr>Survivors from “Asia Minor Catastrophe”    </vt:lpstr>
      <vt:lpstr>Refugees of Asia Minor coming to Greece</vt:lpstr>
      <vt:lpstr>Books about “Asia Minor Catastrophe”</vt:lpstr>
      <vt:lpstr>The results </vt:lpstr>
      <vt:lpstr>Διαφάνεια 14</vt:lpstr>
      <vt:lpstr>Διαφάνεια 15</vt:lpstr>
      <vt:lpstr>Διαφάνεια 16</vt:lpstr>
      <vt:lpstr>The big journey   </vt:lpstr>
      <vt:lpstr>However, some of them, didn’t manage to survive</vt:lpstr>
      <vt:lpstr>The obligations of Europe   </vt:lpstr>
      <vt:lpstr>Διαφάνεια 20</vt:lpstr>
      <vt:lpstr>Thank you for your attention.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black pages of refuge</dc:title>
  <dc:creator>ΣΤΑΘΗΣ</dc:creator>
  <cp:lastModifiedBy>ΜΙΧΑΗΛ</cp:lastModifiedBy>
  <cp:revision>64</cp:revision>
  <dcterms:created xsi:type="dcterms:W3CDTF">2017-10-01T09:45:30Z</dcterms:created>
  <dcterms:modified xsi:type="dcterms:W3CDTF">2017-11-10T16:59:13Z</dcterms:modified>
</cp:coreProperties>
</file>